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zh-M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74D185-7436-3546-815F-065379E44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latin typeface="PingFang TC Light" panose="020B0300000000000000" pitchFamily="34" charset="-120"/>
                <a:ea typeface="PingFang TC Light" panose="020B0300000000000000" pitchFamily="34" charset="-120"/>
              </a:defRPr>
            </a:lvl1pPr>
          </a:lstStyle>
          <a:p>
            <a:r>
              <a:rPr kumimoji="1" lang="zh-TW" altLang="en-US" dirty="0"/>
              <a:t>按一下以編輯母片標題樣式</a:t>
            </a:r>
            <a:endParaRPr kumimoji="1" lang="zh-MO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64C32CA-F276-9746-BD86-D65227E5F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PingFang TC Light" panose="020B0300000000000000" pitchFamily="34" charset="-120"/>
                <a:ea typeface="PingFang TC Light" panose="020B0300000000000000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 dirty="0"/>
              <a:t>按一下以編輯母片子標題樣式</a:t>
            </a:r>
            <a:endParaRPr kumimoji="1" lang="zh-MO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CDFAAB0-638D-F046-B5C6-35D11978B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2F97-BF95-7545-B40A-9EA63E862799}" type="datetimeFigureOut">
              <a:rPr kumimoji="1" lang="zh-MO" altLang="en-US" smtClean="0"/>
              <a:t>17/07/21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EF72399-C02D-0347-B34B-125125499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3DDBCE-D414-AE46-861C-836B4AE22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C60-53DF-C542-BA80-14E69B80A640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48670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1DC8DF-E24E-7C4D-8AA3-8F639BE1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613C672-5E00-5F42-ABA8-86FBC6C07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6A3B1B-62B1-5849-BEBF-C0F9256BE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2F97-BF95-7545-B40A-9EA63E862799}" type="datetimeFigureOut">
              <a:rPr kumimoji="1" lang="zh-MO" altLang="en-US" smtClean="0"/>
              <a:t>17/07/21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3DB976-79B2-9745-AA1D-2A8ED9D06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4FC6B0-4097-3B43-BA99-8304B1569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C60-53DF-C542-BA80-14E69B80A640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23343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C26AFFD-7747-504C-9C6C-607E41344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7EADCAE-9A85-1042-AA51-B11F38C69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A7AB167-F88E-6940-9297-FFA3725E4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2F97-BF95-7545-B40A-9EA63E862799}" type="datetimeFigureOut">
              <a:rPr kumimoji="1" lang="zh-MO" altLang="en-US" smtClean="0"/>
              <a:t>17/07/21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6C3C67-B67B-3545-9789-1CD3FE4A6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CEFA720-2F85-9640-8E2A-72248FC62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C60-53DF-C542-BA80-14E69B80A640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69103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C2876F-5B26-EF48-8F19-27BDDF4F8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PingFang TC Light" panose="020B0300000000000000" pitchFamily="34" charset="-120"/>
                <a:ea typeface="PingFang TC Light" panose="020B0300000000000000" pitchFamily="34" charset="-120"/>
              </a:defRPr>
            </a:lvl1pPr>
          </a:lstStyle>
          <a:p>
            <a:r>
              <a:rPr kumimoji="1" lang="zh-TW" altLang="en-US" dirty="0"/>
              <a:t>按一下以編輯母片標題樣式</a:t>
            </a:r>
            <a:endParaRPr kumimoji="1" lang="zh-MO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143643-82F9-5444-8D01-F88CDD5E4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PingFang TC Light" panose="020B0300000000000000" pitchFamily="34" charset="-120"/>
                <a:ea typeface="PingFang TC Light" panose="020B0300000000000000" pitchFamily="34" charset="-120"/>
              </a:defRPr>
            </a:lvl1pPr>
            <a:lvl2pPr>
              <a:defRPr b="0" i="0">
                <a:latin typeface="PingFang TC Light" panose="020B0300000000000000" pitchFamily="34" charset="-120"/>
                <a:ea typeface="PingFang TC Light" panose="020B0300000000000000" pitchFamily="34" charset="-120"/>
              </a:defRPr>
            </a:lvl2pPr>
            <a:lvl3pPr>
              <a:defRPr b="0" i="0">
                <a:latin typeface="PingFang TC Light" panose="020B0300000000000000" pitchFamily="34" charset="-120"/>
                <a:ea typeface="PingFang TC Light" panose="020B0300000000000000" pitchFamily="34" charset="-120"/>
              </a:defRPr>
            </a:lvl3pPr>
            <a:lvl4pPr>
              <a:defRPr b="0" i="0">
                <a:latin typeface="PingFang TC Light" panose="020B0300000000000000" pitchFamily="34" charset="-120"/>
                <a:ea typeface="PingFang TC Light" panose="020B0300000000000000" pitchFamily="34" charset="-120"/>
              </a:defRPr>
            </a:lvl4pPr>
            <a:lvl5pPr>
              <a:defRPr b="0" i="0">
                <a:latin typeface="PingFang TC Light" panose="020B0300000000000000" pitchFamily="34" charset="-120"/>
                <a:ea typeface="PingFang TC Light" panose="020B0300000000000000" pitchFamily="34" charset="-120"/>
              </a:defRPr>
            </a:lvl5pPr>
          </a:lstStyle>
          <a:p>
            <a:pPr lvl="0"/>
            <a:r>
              <a:rPr kumimoji="1" lang="zh-TW" altLang="en-US" dirty="0"/>
              <a:t>按一下以編輯母片文字樣式</a:t>
            </a:r>
          </a:p>
          <a:p>
            <a:pPr lvl="1"/>
            <a:r>
              <a:rPr kumimoji="1" lang="zh-TW" altLang="en-US" dirty="0"/>
              <a:t>第二層</a:t>
            </a:r>
          </a:p>
          <a:p>
            <a:pPr lvl="2"/>
            <a:r>
              <a:rPr kumimoji="1" lang="zh-TW" altLang="en-US" dirty="0"/>
              <a:t>第三層</a:t>
            </a:r>
          </a:p>
          <a:p>
            <a:pPr lvl="3"/>
            <a:r>
              <a:rPr kumimoji="1" lang="zh-TW" altLang="en-US" dirty="0"/>
              <a:t>第四層</a:t>
            </a:r>
          </a:p>
          <a:p>
            <a:pPr lvl="4"/>
            <a:r>
              <a:rPr kumimoji="1" lang="zh-TW" altLang="en-US" dirty="0"/>
              <a:t>第五層</a:t>
            </a:r>
            <a:endParaRPr kumimoji="1" lang="zh-MO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015D6D5-9721-1E42-9417-2D703B90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2F97-BF95-7545-B40A-9EA63E862799}" type="datetimeFigureOut">
              <a:rPr kumimoji="1" lang="zh-MO" altLang="en-US" smtClean="0"/>
              <a:t>17/07/21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1AFDBB-20E6-A045-8D89-41F922188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FEF6DE3-630B-7040-B528-1EABACCDE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C60-53DF-C542-BA80-14E69B80A640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414150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21B513-EFD9-3740-B83D-21E93D506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EDF92AB-D0C9-924E-9821-D890001B8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4723E58-52C2-F045-AADB-9C9AE67B4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2F97-BF95-7545-B40A-9EA63E862799}" type="datetimeFigureOut">
              <a:rPr kumimoji="1" lang="zh-MO" altLang="en-US" smtClean="0"/>
              <a:t>17/07/21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2E6482D-17E9-D747-A67B-21EB6FA8D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3E7208-21C4-CC40-A559-515C113D6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C60-53DF-C542-BA80-14E69B80A640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91367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61F6C7-582B-1A4A-A62F-EFB9139E4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169571-1DBE-104C-AF20-16384D9992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73E369C-8BF7-0A41-90E5-356C91B0D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F9939E-0383-DD4A-A6E9-8618CCB4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2F97-BF95-7545-B40A-9EA63E862799}" type="datetimeFigureOut">
              <a:rPr kumimoji="1" lang="zh-MO" altLang="en-US" smtClean="0"/>
              <a:t>17/07/21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B9E86DD-B40B-984F-A4C9-4C8E5541B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CD8B17E-276C-FE45-878C-26EE7F1D3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C60-53DF-C542-BA80-14E69B80A640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46687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D50DAC-482A-C941-B22F-A8FCED3DB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6AD4364-6B93-484B-9438-C94424AE6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BEEBBFB-693E-2241-8532-29632D07F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BE1AFEE-67ED-D44C-B5BA-61D4EB855D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E2A927A-B72E-1D4D-838F-EF0D5DB5A0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93C058F-54C1-1947-A022-EB3DF9331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2F97-BF95-7545-B40A-9EA63E862799}" type="datetimeFigureOut">
              <a:rPr kumimoji="1" lang="zh-MO" altLang="en-US" smtClean="0"/>
              <a:t>17/07/21</a:t>
            </a:fld>
            <a:endParaRPr kumimoji="1" lang="zh-MO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ECBBBF5-BE86-5A4E-8F2B-0FFB29A2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8DFD773-5EE4-114E-979C-8A8F31088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C60-53DF-C542-BA80-14E69B80A640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41352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EB177D-1A15-6345-986E-65C114EB1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110877F-8FBA-F942-8514-1524E0F55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2F97-BF95-7545-B40A-9EA63E862799}" type="datetimeFigureOut">
              <a:rPr kumimoji="1" lang="zh-MO" altLang="en-US" smtClean="0"/>
              <a:t>17/07/21</a:t>
            </a:fld>
            <a:endParaRPr kumimoji="1" lang="zh-MO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B322473-EE41-CD41-87E1-A7A20959B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0A30670-0305-9D44-A361-8FEF6A948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C60-53DF-C542-BA80-14E69B80A640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425430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E841EF2-AFB1-D642-8C87-42B9AF537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2F97-BF95-7545-B40A-9EA63E862799}" type="datetimeFigureOut">
              <a:rPr kumimoji="1" lang="zh-MO" altLang="en-US" smtClean="0"/>
              <a:t>17/07/21</a:t>
            </a:fld>
            <a:endParaRPr kumimoji="1" lang="zh-MO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F092BEF-44E6-B441-89B2-97D5B8E5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7FD0FA2-D7A2-1D45-977E-C69D72114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C60-53DF-C542-BA80-14E69B80A640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400908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9F0DAF-D5BA-634F-9953-4F0749FED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B9E1FA-56F4-4D44-8991-2E32D53BD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11527E8-AF19-D04A-BB95-B471C3950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8CC2CD7-7B08-E847-A861-D7801DB8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2F97-BF95-7545-B40A-9EA63E862799}" type="datetimeFigureOut">
              <a:rPr kumimoji="1" lang="zh-MO" altLang="en-US" smtClean="0"/>
              <a:t>17/07/21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72A20A2-A264-934E-BA61-270E73899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7E7AA31-8CD3-664E-A447-7985EC2EE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C60-53DF-C542-BA80-14E69B80A640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64018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62A56E-5BBD-0240-A0A1-CA97EFEC2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39060C6-B911-DD47-9E21-366B7F789D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MO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E1AD603-396F-514C-989D-763CF813F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2186D8B-07D3-1849-959E-885EAAC15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2F97-BF95-7545-B40A-9EA63E862799}" type="datetimeFigureOut">
              <a:rPr kumimoji="1" lang="zh-MO" altLang="en-US" smtClean="0"/>
              <a:t>17/07/21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698D276-6930-264F-892F-961630061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E40B4E5-ED31-9B47-A4D4-E5CDDDDB7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C60-53DF-C542-BA80-14E69B80A640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2371906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D1A8193-59C7-8143-BBE1-F7ADCA508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CEE1B8C-F518-7C40-B983-CA6BD4305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D0A358-D841-3744-9E23-E98D21CCDD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32F97-BF95-7545-B40A-9EA63E862799}" type="datetimeFigureOut">
              <a:rPr kumimoji="1" lang="zh-MO" altLang="en-US" smtClean="0"/>
              <a:t>17/07/21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F351C3-8DAE-4F4C-9DFF-DF8567F31C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7CFD76-78A2-9840-B0AC-B47152497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DCC60-53DF-C542-BA80-14E69B80A640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36803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M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rtogo.tw/" TargetMode="External"/><Relationship Id="rId7" Type="http://schemas.openxmlformats.org/officeDocument/2006/relationships/hyperlink" Target="http://openexhibits.org/" TargetMode="External"/><Relationship Id="rId2" Type="http://schemas.openxmlformats.org/officeDocument/2006/relationships/hyperlink" Target="https://twyingmi.com/project/Ex_Virtual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llectiveaccess.org/" TargetMode="External"/><Relationship Id="rId5" Type="http://schemas.openxmlformats.org/officeDocument/2006/relationships/hyperlink" Target="https://omeka.org/" TargetMode="External"/><Relationship Id="rId4" Type="http://schemas.openxmlformats.org/officeDocument/2006/relationships/hyperlink" Target="https://www.mural.co/education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557F47-05CC-CE4A-8080-EEC728617F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MO" altLang="en-US" dirty="0"/>
              <a:t>博物館展覽業務程序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AC69631-9BDA-5745-9C0C-5545C9FDF9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MO" altLang="en-US" dirty="0"/>
              <a:t>（文件、線上策展及策展人部分）</a:t>
            </a:r>
          </a:p>
        </p:txBody>
      </p:sp>
    </p:spTree>
    <p:extLst>
      <p:ext uri="{BB962C8B-B14F-4D97-AF65-F5344CB8AC3E}">
        <p14:creationId xmlns:p14="http://schemas.microsoft.com/office/powerpoint/2010/main" val="65596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0455FF-AEB9-A443-BB65-FEF5C942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MO" altLang="en-US" dirty="0"/>
              <a:t>博物館展覽業務程序</a:t>
            </a:r>
            <a:endParaRPr kumimoji="1" lang="zh-MO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5171FB-B7B5-0141-8F0E-87C3F45A4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zh-MO" altLang="en-US" dirty="0">
                <a:solidFill>
                  <a:srgbClr val="FF0000"/>
                </a:solidFill>
              </a:rPr>
              <a:t>提交建議</a:t>
            </a:r>
            <a:r>
              <a:rPr kumimoji="1" lang="zh-MO" altLang="en-US" dirty="0"/>
              <a:t>（主題、時間、地點、配套、預算）</a:t>
            </a:r>
            <a:endParaRPr kumimoji="1" lang="en-US" altLang="zh-MO" dirty="0"/>
          </a:p>
          <a:p>
            <a:r>
              <a:rPr kumimoji="1" lang="zh-MO" altLang="en-US" dirty="0">
                <a:solidFill>
                  <a:srgbClr val="FF0000"/>
                </a:solidFill>
              </a:rPr>
              <a:t>合約</a:t>
            </a:r>
            <a:r>
              <a:rPr kumimoji="1" lang="zh-MO" altLang="en-US" dirty="0"/>
              <a:t>（展品／展覽租用</a:t>
            </a:r>
            <a:r>
              <a:rPr kumimoji="1" lang="en-US" altLang="zh-MO" dirty="0"/>
              <a:t>〔</a:t>
            </a:r>
            <a:r>
              <a:rPr kumimoji="1" lang="zh-MO" altLang="en-US" dirty="0"/>
              <a:t>貨運、保險、人員</a:t>
            </a:r>
            <a:r>
              <a:rPr kumimoji="1" lang="en-US" altLang="zh-MO" dirty="0"/>
              <a:t>〕</a:t>
            </a:r>
            <a:r>
              <a:rPr kumimoji="1" lang="zh-MO" altLang="en-US" dirty="0"/>
              <a:t>、布展、工具及物資採購）</a:t>
            </a:r>
            <a:endParaRPr kumimoji="1" lang="en-US" altLang="zh-MO" dirty="0"/>
          </a:p>
          <a:p>
            <a:r>
              <a:rPr kumimoji="1" lang="zh-MO" altLang="en-US" dirty="0">
                <a:solidFill>
                  <a:srgbClr val="FF0000"/>
                </a:solidFill>
              </a:rPr>
              <a:t>文本大綱</a:t>
            </a:r>
            <a:endParaRPr kumimoji="1" lang="en-US" altLang="zh-MO" dirty="0">
              <a:solidFill>
                <a:srgbClr val="FF0000"/>
              </a:solidFill>
            </a:endParaRPr>
          </a:p>
          <a:p>
            <a:r>
              <a:rPr kumimoji="1" lang="zh-MO" altLang="en-US" dirty="0"/>
              <a:t>場地布置及施工設計</a:t>
            </a:r>
            <a:endParaRPr kumimoji="1" lang="en-US" altLang="zh-MO" dirty="0"/>
          </a:p>
          <a:p>
            <a:r>
              <a:rPr kumimoji="1" lang="zh-MO" altLang="en-US" dirty="0"/>
              <a:t>配套活動設計（教育、宣傳、售賣）</a:t>
            </a:r>
            <a:endParaRPr kumimoji="1" lang="en-US" altLang="zh-MO" dirty="0"/>
          </a:p>
          <a:p>
            <a:r>
              <a:rPr kumimoji="1" lang="zh-MO" altLang="en-US" dirty="0">
                <a:solidFill>
                  <a:srgbClr val="FF0000"/>
                </a:solidFill>
              </a:rPr>
              <a:t>應急方案</a:t>
            </a:r>
            <a:r>
              <a:rPr kumimoji="1" lang="zh-MO" altLang="en-US" dirty="0"/>
              <a:t>、數據統計</a:t>
            </a:r>
            <a:endParaRPr kumimoji="1" lang="en-US" altLang="zh-MO" dirty="0"/>
          </a:p>
          <a:p>
            <a:r>
              <a:rPr kumimoji="1" lang="zh-MO" altLang="en-US" dirty="0"/>
              <a:t>撤展</a:t>
            </a:r>
            <a:endParaRPr kumimoji="1" lang="en-US" altLang="zh-MO" dirty="0"/>
          </a:p>
          <a:p>
            <a:r>
              <a:rPr kumimoji="1" lang="zh-MO" altLang="en-US" dirty="0"/>
              <a:t>記錄</a:t>
            </a:r>
          </a:p>
        </p:txBody>
      </p:sp>
    </p:spTree>
    <p:extLst>
      <p:ext uri="{BB962C8B-B14F-4D97-AF65-F5344CB8AC3E}">
        <p14:creationId xmlns:p14="http://schemas.microsoft.com/office/powerpoint/2010/main" val="159502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1F8296-C437-F248-AE57-A1625ADAB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/>
              <a:t>重點文件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C40BF3-0D2A-9B4C-81D5-CB392E1C9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MO" altLang="en-US" dirty="0"/>
              <a:t>建議書</a:t>
            </a:r>
            <a:endParaRPr kumimoji="1" lang="en-US" altLang="zh-MO" dirty="0"/>
          </a:p>
          <a:p>
            <a:r>
              <a:rPr kumimoji="1" lang="zh-MO" altLang="en-US" dirty="0"/>
              <a:t>合約</a:t>
            </a:r>
          </a:p>
        </p:txBody>
      </p:sp>
    </p:spTree>
    <p:extLst>
      <p:ext uri="{BB962C8B-B14F-4D97-AF65-F5344CB8AC3E}">
        <p14:creationId xmlns:p14="http://schemas.microsoft.com/office/powerpoint/2010/main" val="3132706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907DFE-4F1E-2842-94EA-69273BEE3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/>
              <a:t>線上展覽策展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8BC06F-0BD2-4743-9A5B-F213D280C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MO" dirty="0">
                <a:hlinkClick r:id="rId2"/>
              </a:rPr>
              <a:t>https://support.google.com/culturalinstitute/partners/?hl=zh-Hant#topic=4387717</a:t>
            </a:r>
          </a:p>
          <a:p>
            <a:r>
              <a:rPr kumimoji="1" lang="en-US" altLang="zh-MO" dirty="0">
                <a:hlinkClick r:id="rId2"/>
              </a:rPr>
              <a:t>https://twyingmi.com/project/Ex_Virtual.html</a:t>
            </a:r>
            <a:endParaRPr kumimoji="1" lang="en-US" altLang="zh-MO" dirty="0"/>
          </a:p>
          <a:p>
            <a:r>
              <a:rPr kumimoji="1" lang="en-US" altLang="zh-MO" dirty="0">
                <a:hlinkClick r:id="rId3"/>
              </a:rPr>
              <a:t>https://artogo.tw/</a:t>
            </a:r>
            <a:endParaRPr kumimoji="1" lang="en-US" altLang="zh-MO" dirty="0"/>
          </a:p>
          <a:p>
            <a:r>
              <a:rPr kumimoji="1" lang="en-US" altLang="zh-MO" dirty="0">
                <a:hlinkClick r:id="rId4"/>
              </a:rPr>
              <a:t>https://www.mural.co/education</a:t>
            </a:r>
            <a:endParaRPr kumimoji="1" lang="en-US" altLang="zh-MO" dirty="0"/>
          </a:p>
          <a:p>
            <a:r>
              <a:rPr kumimoji="1" lang="en-US" altLang="zh-MO" dirty="0"/>
              <a:t>https://</a:t>
            </a:r>
            <a:r>
              <a:rPr kumimoji="1" lang="en-US" altLang="zh-MO" dirty="0" err="1"/>
              <a:t>www.istaging.com</a:t>
            </a:r>
            <a:r>
              <a:rPr kumimoji="1" lang="en-US" altLang="zh-MO" dirty="0"/>
              <a:t>/</a:t>
            </a:r>
            <a:r>
              <a:rPr kumimoji="1" lang="en-US" altLang="zh-MO" dirty="0" err="1"/>
              <a:t>zh-tw</a:t>
            </a:r>
            <a:r>
              <a:rPr kumimoji="1" lang="en-US" altLang="zh-MO" dirty="0"/>
              <a:t>/</a:t>
            </a:r>
          </a:p>
          <a:p>
            <a:r>
              <a:rPr kumimoji="1" lang="en-US" altLang="zh-MO" dirty="0">
                <a:hlinkClick r:id="rId5"/>
              </a:rPr>
              <a:t>https://omeka.org/</a:t>
            </a:r>
            <a:endParaRPr kumimoji="1" lang="en-US" altLang="zh-MO" dirty="0"/>
          </a:p>
          <a:p>
            <a:r>
              <a:rPr kumimoji="1" lang="en-US" altLang="zh-MO" dirty="0">
                <a:hlinkClick r:id="rId6"/>
              </a:rPr>
              <a:t>https://collectiveaccess.org/</a:t>
            </a:r>
            <a:endParaRPr kumimoji="1" lang="en-US" altLang="zh-MO" dirty="0"/>
          </a:p>
          <a:p>
            <a:r>
              <a:rPr kumimoji="1" lang="en-US" altLang="zh-MO" dirty="0">
                <a:hlinkClick r:id="rId7"/>
              </a:rPr>
              <a:t>http://openexhibits.org/</a:t>
            </a:r>
            <a:endParaRPr kumimoji="1" lang="en-US" altLang="zh-MO" dirty="0"/>
          </a:p>
          <a:p>
            <a:r>
              <a:rPr kumimoji="1" lang="en-US" altLang="zh-MO" dirty="0"/>
              <a:t>https://</a:t>
            </a:r>
            <a:r>
              <a:rPr kumimoji="1" lang="en-US" altLang="zh-MO" dirty="0" err="1"/>
              <a:t>popworld.cc</a:t>
            </a:r>
            <a:r>
              <a:rPr kumimoji="1" lang="en-US" altLang="zh-MO" dirty="0"/>
              <a:t>/</a:t>
            </a:r>
            <a:r>
              <a:rPr kumimoji="1" lang="en-US" altLang="zh-MO" dirty="0" err="1"/>
              <a:t>contentCreate</a:t>
            </a:r>
            <a:endParaRPr kumimoji="1" lang="en-US" altLang="zh-MO" dirty="0"/>
          </a:p>
          <a:p>
            <a:endParaRPr kumimoji="1" lang="en-US" altLang="zh-MO" dirty="0"/>
          </a:p>
          <a:p>
            <a:endParaRPr kumimoji="1" lang="zh-MO" altLang="en-US" dirty="0"/>
          </a:p>
        </p:txBody>
      </p:sp>
    </p:spTree>
    <p:extLst>
      <p:ext uri="{BB962C8B-B14F-4D97-AF65-F5344CB8AC3E}">
        <p14:creationId xmlns:p14="http://schemas.microsoft.com/office/powerpoint/2010/main" val="4045094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8D1D10-37EE-004C-AA8F-03B4E3076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/>
              <a:t>策展人 </a:t>
            </a:r>
            <a:r>
              <a:rPr kumimoji="1" lang="en-US" altLang="zh-MO" dirty="0"/>
              <a:t>C</a:t>
            </a:r>
            <a:r>
              <a:rPr lang="en-US" altLang="zh-MO" dirty="0"/>
              <a:t>urator</a:t>
            </a:r>
            <a:endParaRPr kumimoji="1" lang="zh-MO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502183E-C9EB-ED4F-884C-5C54AF3F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MO" altLang="en-US" dirty="0"/>
              <a:t>全稱「展覽策劃人，是指在藝術展覽活動中擔任構思、組織、管理的專業人員。</a:t>
            </a:r>
            <a:endParaRPr lang="en-US" altLang="zh-MO" dirty="0"/>
          </a:p>
          <a:p>
            <a:r>
              <a:rPr lang="zh-MO" altLang="en-US" dirty="0"/>
              <a:t>在西方語境中，「</a:t>
            </a:r>
            <a:r>
              <a:rPr lang="en-US" altLang="zh-MO" dirty="0"/>
              <a:t>curator</a:t>
            </a:r>
            <a:r>
              <a:rPr lang="zh-MO" altLang="en-US" dirty="0"/>
              <a:t>」通常是指在博物館、美術館等非營利性藝術機構專職負責藏品研究、保管和陳列，或策劃組織藝術展覽的專業人員，也就是常設策展人（機構策展人）。</a:t>
            </a:r>
            <a:endParaRPr lang="en-US" altLang="zh-MO" dirty="0"/>
          </a:p>
          <a:p>
            <a:r>
              <a:rPr lang="zh-MO" altLang="en-US" dirty="0"/>
              <a:t>與之相對應的則是「</a:t>
            </a:r>
            <a:r>
              <a:rPr lang="en-US" altLang="zh-MO" dirty="0"/>
              <a:t>independent curator</a:t>
            </a:r>
            <a:r>
              <a:rPr lang="zh-MO" altLang="en-US" dirty="0"/>
              <a:t>」，通常譯作「獨立策展人」或「獨立策劃人」。</a:t>
            </a:r>
            <a:endParaRPr lang="en-US" altLang="zh-MO" dirty="0"/>
          </a:p>
          <a:p>
            <a:r>
              <a:rPr lang="zh-MO" altLang="en-US" dirty="0"/>
              <a:t>中文「獨立策展人」一詞，獨立策展人在身份上不同於在美術館、博物館等藝術機構的常設策展人，當然更不同於通過組織商業性藝術展覽贏利的畫廊主</a:t>
            </a:r>
            <a:r>
              <a:rPr lang="en-US" altLang="zh-MO" dirty="0"/>
              <a:t>(gallerist)</a:t>
            </a:r>
            <a:r>
              <a:rPr lang="zh-MO" altLang="en-US" dirty="0"/>
              <a:t>或經紀人</a:t>
            </a:r>
            <a:r>
              <a:rPr lang="en-US" altLang="zh-MO" dirty="0"/>
              <a:t>(dealer)</a:t>
            </a:r>
            <a:r>
              <a:rPr lang="zh-MO" altLang="en-US" dirty="0"/>
              <a:t>。</a:t>
            </a:r>
            <a:endParaRPr lang="en-US" altLang="zh-MO" dirty="0"/>
          </a:p>
        </p:txBody>
      </p:sp>
    </p:spTree>
    <p:extLst>
      <p:ext uri="{BB962C8B-B14F-4D97-AF65-F5344CB8AC3E}">
        <p14:creationId xmlns:p14="http://schemas.microsoft.com/office/powerpoint/2010/main" val="5880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328</Words>
  <Application>Microsoft Macintosh PowerPoint</Application>
  <PresentationFormat>寬螢幕</PresentationFormat>
  <Paragraphs>29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PingFang TC Light</vt:lpstr>
      <vt:lpstr>Arial</vt:lpstr>
      <vt:lpstr>Calibri</vt:lpstr>
      <vt:lpstr>Calibri Light</vt:lpstr>
      <vt:lpstr>Office 佈景主題</vt:lpstr>
      <vt:lpstr>博物館展覽業務程序</vt:lpstr>
      <vt:lpstr>博物館展覽業務程序</vt:lpstr>
      <vt:lpstr>重點文件</vt:lpstr>
      <vt:lpstr>線上展覽策展</vt:lpstr>
      <vt:lpstr>策展人 Curator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博物館展覽業務程序</dc:title>
  <dc:creator>Oscar Leong</dc:creator>
  <cp:lastModifiedBy>Oscar Leong</cp:lastModifiedBy>
  <cp:revision>9</cp:revision>
  <dcterms:created xsi:type="dcterms:W3CDTF">2021-07-10T00:27:31Z</dcterms:created>
  <dcterms:modified xsi:type="dcterms:W3CDTF">2021-07-17T01:11:49Z</dcterms:modified>
</cp:coreProperties>
</file>