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7" r:id="rId8"/>
    <p:sldId id="260" r:id="rId9"/>
    <p:sldId id="261" r:id="rId10"/>
    <p:sldId id="262" r:id="rId11"/>
    <p:sldId id="268" r:id="rId12"/>
    <p:sldId id="269" r:id="rId13"/>
    <p:sldId id="273" r:id="rId14"/>
    <p:sldId id="275" r:id="rId15"/>
    <p:sldId id="274" r:id="rId16"/>
    <p:sldId id="272" r:id="rId17"/>
    <p:sldId id="271" r:id="rId18"/>
    <p:sldId id="277" r:id="rId19"/>
    <p:sldId id="276" r:id="rId20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74D185-7436-3546-815F-065379E44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  <a:endParaRPr kumimoji="1" lang="zh-MO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4C32CA-F276-9746-BD86-D65227E5F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  <a:endParaRPr kumimoji="1" lang="zh-MO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DFAAB0-638D-F046-B5C6-35D11978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F72399-C02D-0347-B34B-12512549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3DDBCE-D414-AE46-861C-836B4AE2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48670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DC8DF-E24E-7C4D-8AA3-8F639BE1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613C672-5E00-5F42-ABA8-86FBC6C0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6A3B1B-62B1-5849-BEBF-C0F9256B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3DB976-79B2-9745-AA1D-2A8ED9D0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4FC6B0-4097-3B43-BA99-8304B156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23343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26AFFD-7747-504C-9C6C-607E41344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EADCAE-9A85-1042-AA51-B11F38C69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7AB167-F88E-6940-9297-FFA3725E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6C3C67-B67B-3545-9789-1CD3FE4A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EFA720-2F85-9640-8E2A-72248FC6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69103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C2876F-5B26-EF48-8F19-27BDDF4F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143643-82F9-5444-8D01-F88CDD5E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1pPr>
            <a:lvl2pPr>
              <a:defRPr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2pPr>
            <a:lvl3pPr>
              <a:defRPr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3pPr>
            <a:lvl4pPr>
              <a:defRPr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4pPr>
            <a:lvl5pPr>
              <a:defRPr b="0" i="0">
                <a:latin typeface="PingFang TC Light" panose="020B0300000000000000" pitchFamily="34" charset="-120"/>
                <a:ea typeface="PingFang TC Light" panose="020B0300000000000000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  <a:endParaRPr kumimoji="1" lang="zh-MO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15D6D5-9721-1E42-9417-2D703B90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1AFDBB-20E6-A045-8D89-41F92218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EF6DE3-630B-7040-B528-1EABACC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41415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21B513-EFD9-3740-B83D-21E93D50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DF92AB-D0C9-924E-9821-D890001B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723E58-52C2-F045-AADB-9C9AE67B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E6482D-17E9-D747-A67B-21EB6FA8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3E7208-21C4-CC40-A559-515C113D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91367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1F6C7-582B-1A4A-A62F-EFB9139E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169571-1DBE-104C-AF20-16384D999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3E369C-8BF7-0A41-90E5-356C91B0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F9939E-0383-DD4A-A6E9-8618CCB4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9E86DD-B40B-984F-A4C9-4C8E5541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D8B17E-276C-FE45-878C-26EE7F1D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46687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50DAC-482A-C941-B22F-A8FCED3D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AD4364-6B93-484B-9438-C94424AE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EEBBFB-693E-2241-8532-29632D07F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BE1AFEE-67ED-D44C-B5BA-61D4EB855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E2A927A-B72E-1D4D-838F-EF0D5DB5A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3C058F-54C1-1947-A022-EB3DF933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CBBBF5-BE86-5A4E-8F2B-0FFB29A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8DFD773-5EE4-114E-979C-8A8F3108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41352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EB177D-1A15-6345-986E-65C114EB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110877F-8FBA-F942-8514-1524E0F5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322473-EE41-CD41-87E1-A7A20959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A30670-0305-9D44-A361-8FEF6A9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425430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E841EF2-AFB1-D642-8C87-42B9AF53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092BEF-44E6-B441-89B2-97D5B8E5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FD0FA2-D7A2-1D45-977E-C69D7211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40090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9F0DAF-D5BA-634F-9953-4F0749FE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B9E1FA-56F4-4D44-8991-2E32D53B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1527E8-AF19-D04A-BB95-B471C3950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CC2CD7-7B08-E847-A861-D7801DB8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2A20A2-A264-934E-BA61-270E7389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E7AA31-8CD3-664E-A447-7985EC2E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64018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2A56E-5BBD-0240-A0A1-CA97EFEC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9060C6-B911-DD47-9E21-366B7F789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1AD603-396F-514C-989D-763CF813F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186D8B-07D3-1849-959E-885EAAC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98D276-6930-264F-892F-96163006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40B4E5-ED31-9B47-A4D4-E5CDDDDB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23719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D1A8193-59C7-8143-BBE1-F7ADCA50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EE1B8C-F518-7C40-B983-CA6BD4305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0A358-D841-3744-9E23-E98D21CCD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2F97-BF95-7545-B40A-9EA63E862799}" type="datetimeFigureOut">
              <a:rPr kumimoji="1" lang="zh-MO" altLang="en-US" smtClean="0"/>
              <a:t>13/07/21</a:t>
            </a:fld>
            <a:endParaRPr kumimoji="1"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F351C3-8DAE-4F4C-9DFF-DF8567F31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7CFD76-78A2-9840-B0AC-B47152497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CC60-53DF-C542-BA80-14E69B80A640}" type="slidenum">
              <a:rPr kumimoji="1" lang="zh-MO" altLang="en-US" smtClean="0"/>
              <a:t>‹#›</a:t>
            </a:fld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36803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t.edu.mo/images/SCS/files/SCS-2018-12/%E5%8D%9A%E7%89%A9%E9%A4%A8%E6%96%87%E5%89%B5%E7%94%A2%E5%93%81%E5%B1%95%E8%A6%BD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57F47-05CC-CE4A-8080-EEC728617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MO" altLang="en-US" dirty="0"/>
              <a:t>博物館展覽業務程序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C69631-9BDA-5745-9C0C-5545C9FDF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65596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1C7955-EC7B-B64F-B90C-822F656C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36ED0-3408-EF45-B38B-E8C2CE415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展覽大綱最終要通過設計予以可視化展示。在籌展過程中，為避免展覽主旨思想在呈現過程中被「打折扣」，只有大綱編寫人員和形式設計人員積極互動，才能實現內容與形式的統一。</a:t>
            </a:r>
            <a:endParaRPr lang="en-US" altLang="zh-MO" dirty="0"/>
          </a:p>
          <a:p>
            <a:r>
              <a:rPr lang="zh-MO" altLang="en-US" dirty="0"/>
              <a:t>形式設計人員不能隨意修改或「創造」展覽的展示重點，而應以大綱編寫人員為主，形式設計人員為輔，雙方共同研究討論。統籌考慮、科學取捨、合理配置展覽元素。</a:t>
            </a:r>
            <a:endParaRPr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90733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1D848-19ED-C64A-A9BF-D175F1C7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實習案例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CF7E5B-8BD1-2842-B6F1-1BB708D9F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MO" dirty="0">
                <a:hlinkClick r:id="rId2"/>
              </a:rPr>
              <a:t>https://www.must.edu.mo/images/SCS/files/SCS-2018-12/%E5%8D%9A%E7%89%A9%E9%A4%A8%E6%96%87%E5%89%B5%E7%94%A2%E5%93%81%E5%B1%95%E8%A6%BD.pdf</a:t>
            </a:r>
            <a:endParaRPr kumimoji="1"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98916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EE775-756B-AF48-B260-4C2C81C3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03D8F10-F731-4D41-A810-23E5199EB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54" y="45565"/>
            <a:ext cx="9022492" cy="6766869"/>
          </a:xfrm>
        </p:spPr>
      </p:pic>
    </p:spTree>
    <p:extLst>
      <p:ext uri="{BB962C8B-B14F-4D97-AF65-F5344CB8AC3E}">
        <p14:creationId xmlns:p14="http://schemas.microsoft.com/office/powerpoint/2010/main" val="31605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DEDE42-7972-DB44-AEC2-27A01501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3E4710-497B-B741-B7CD-09A4652F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697" y="-20477"/>
            <a:ext cx="9198605" cy="6898953"/>
          </a:xfrm>
        </p:spPr>
      </p:pic>
    </p:spTree>
    <p:extLst>
      <p:ext uri="{BB962C8B-B14F-4D97-AF65-F5344CB8AC3E}">
        <p14:creationId xmlns:p14="http://schemas.microsoft.com/office/powerpoint/2010/main" val="40436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40359-1A56-AA4B-A5EC-C1E41F75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68BEC25-CC69-9445-9486-AD8081BCE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48465" y="-1186247"/>
            <a:ext cx="6895069" cy="9193425"/>
          </a:xfrm>
        </p:spPr>
      </p:pic>
    </p:spTree>
    <p:extLst>
      <p:ext uri="{BB962C8B-B14F-4D97-AF65-F5344CB8AC3E}">
        <p14:creationId xmlns:p14="http://schemas.microsoft.com/office/powerpoint/2010/main" val="96063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4CCDF8-5130-C849-B04E-BBD01CA4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CDA690-0F53-B14E-89D5-5939A652C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821" y="0"/>
            <a:ext cx="9156357" cy="6867267"/>
          </a:xfrm>
        </p:spPr>
      </p:pic>
    </p:spTree>
    <p:extLst>
      <p:ext uri="{BB962C8B-B14F-4D97-AF65-F5344CB8AC3E}">
        <p14:creationId xmlns:p14="http://schemas.microsoft.com/office/powerpoint/2010/main" val="295039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CFFA5-E6A5-0545-93D6-20B383B2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D09CF86-AAB8-5D4C-A7ED-4D9076825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411" y="0"/>
            <a:ext cx="9149178" cy="6861883"/>
          </a:xfrm>
        </p:spPr>
      </p:pic>
    </p:spTree>
    <p:extLst>
      <p:ext uri="{BB962C8B-B14F-4D97-AF65-F5344CB8AC3E}">
        <p14:creationId xmlns:p14="http://schemas.microsoft.com/office/powerpoint/2010/main" val="143564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881C42-E45F-CB4F-80BE-1F93EBE3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6BE8B6A-A6DD-F54C-BB3D-7770075B8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41492" y="-1151502"/>
            <a:ext cx="6909015" cy="9212020"/>
          </a:xfrm>
        </p:spPr>
      </p:pic>
    </p:spTree>
    <p:extLst>
      <p:ext uri="{BB962C8B-B14F-4D97-AF65-F5344CB8AC3E}">
        <p14:creationId xmlns:p14="http://schemas.microsoft.com/office/powerpoint/2010/main" val="375767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E5423-70FF-AC47-ADB5-09C09A58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EEF5704-E87A-A043-8547-F6C4E14F1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9295" y="-1137644"/>
            <a:ext cx="6853409" cy="9137879"/>
          </a:xfrm>
        </p:spPr>
      </p:pic>
    </p:spTree>
    <p:extLst>
      <p:ext uri="{BB962C8B-B14F-4D97-AF65-F5344CB8AC3E}">
        <p14:creationId xmlns:p14="http://schemas.microsoft.com/office/powerpoint/2010/main" val="116921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AD9D28-AC3F-0B40-978B-EE16C33E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427CA12-964A-E643-AF56-C17F4EE94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6998" y="-1143004"/>
            <a:ext cx="6858003" cy="9144004"/>
          </a:xfrm>
        </p:spPr>
      </p:pic>
    </p:spTree>
    <p:extLst>
      <p:ext uri="{BB962C8B-B14F-4D97-AF65-F5344CB8AC3E}">
        <p14:creationId xmlns:p14="http://schemas.microsoft.com/office/powerpoint/2010/main" val="250641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57F47-05CC-CE4A-8080-EEC728617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MO" altLang="en-US" dirty="0"/>
              <a:t>博物館展覽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C69631-9BDA-5745-9C0C-5545C9FDF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2542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BD5BFE-BE45-6F42-A3B0-3F2A4DB6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MO" altLang="en-US" dirty="0"/>
              <a:t>博物館展覽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509086-72CD-074C-A78C-11290400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在一定的空間及時間內，根據選定的主題，將相關文物（實物）、圖片、文字、場景、藝術品、多媒體等元素，按照內容或時間邏輯進行科學合理的排列組合，以達到主題內容表達及教育的一種傳播方式。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43932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D1E9C6-9FB2-EF43-B9C9-77601744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MO" altLang="en-US" dirty="0"/>
              <a:t>博物館展覽</a:t>
            </a:r>
            <a:r>
              <a:rPr kumimoji="1" lang="zh-MO" altLang="en-US" dirty="0"/>
              <a:t>類型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D80D8A-ABC8-3C44-A160-7BFFF6D7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MO" altLang="en-US" dirty="0"/>
              <a:t>展品形式劃分</a:t>
            </a:r>
            <a:endParaRPr kumimoji="1" lang="en-US" altLang="zh-MO" dirty="0"/>
          </a:p>
          <a:p>
            <a:r>
              <a:rPr kumimoji="1" lang="zh-MO" altLang="en-US" dirty="0"/>
              <a:t>展品來源劃分</a:t>
            </a:r>
            <a:endParaRPr kumimoji="1" lang="en-US" altLang="zh-MO" dirty="0"/>
          </a:p>
          <a:p>
            <a:r>
              <a:rPr kumimoji="1" lang="zh-MO" altLang="en-US" dirty="0"/>
              <a:t>主題劃分</a:t>
            </a:r>
            <a:endParaRPr kumimoji="1" lang="en-US" altLang="zh-MO" dirty="0"/>
          </a:p>
          <a:p>
            <a:r>
              <a:rPr kumimoji="1" lang="zh-MO" altLang="en-US" dirty="0"/>
              <a:t>時間劃分</a:t>
            </a:r>
          </a:p>
        </p:txBody>
      </p:sp>
    </p:spTree>
    <p:extLst>
      <p:ext uri="{BB962C8B-B14F-4D97-AF65-F5344CB8AC3E}">
        <p14:creationId xmlns:p14="http://schemas.microsoft.com/office/powerpoint/2010/main" val="79901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57F47-05CC-CE4A-8080-EEC728617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MO" altLang="en-US" dirty="0"/>
              <a:t>博物館展覽業務程序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C69631-9BDA-5745-9C0C-5545C9FDF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145491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0455FF-AEB9-A443-BB65-FEF5C942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MO" altLang="en-US" dirty="0"/>
              <a:t>博物館展覽業務程序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171FB-B7B5-0141-8F0E-87C3F45A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MO" altLang="en-US" dirty="0">
                <a:solidFill>
                  <a:srgbClr val="FF0000"/>
                </a:solidFill>
              </a:rPr>
              <a:t>提交建議</a:t>
            </a:r>
            <a:r>
              <a:rPr kumimoji="1" lang="zh-MO" altLang="en-US" dirty="0"/>
              <a:t>（主題、時間、地點、配套、預算）</a:t>
            </a:r>
            <a:endParaRPr kumimoji="1" lang="en-US" altLang="zh-MO" dirty="0"/>
          </a:p>
          <a:p>
            <a:r>
              <a:rPr kumimoji="1" lang="zh-MO" altLang="en-US" dirty="0">
                <a:solidFill>
                  <a:srgbClr val="FF0000"/>
                </a:solidFill>
              </a:rPr>
              <a:t>合約</a:t>
            </a:r>
            <a:r>
              <a:rPr kumimoji="1" lang="zh-MO" altLang="en-US" dirty="0"/>
              <a:t>（展品／展覽租用</a:t>
            </a:r>
            <a:r>
              <a:rPr kumimoji="1" lang="en-US" altLang="zh-MO" dirty="0"/>
              <a:t>〔</a:t>
            </a:r>
            <a:r>
              <a:rPr kumimoji="1" lang="zh-MO" altLang="en-US" dirty="0"/>
              <a:t>貨運、保險、人員</a:t>
            </a:r>
            <a:r>
              <a:rPr kumimoji="1" lang="en-US" altLang="zh-MO" dirty="0"/>
              <a:t>〕</a:t>
            </a:r>
            <a:r>
              <a:rPr kumimoji="1" lang="zh-MO" altLang="en-US" dirty="0"/>
              <a:t>、布展、工具及物資採購）</a:t>
            </a:r>
            <a:endParaRPr kumimoji="1" lang="en-US" altLang="zh-MO" dirty="0"/>
          </a:p>
          <a:p>
            <a:r>
              <a:rPr kumimoji="1" lang="zh-MO" altLang="en-US" dirty="0">
                <a:solidFill>
                  <a:srgbClr val="FF0000"/>
                </a:solidFill>
              </a:rPr>
              <a:t>文本大綱</a:t>
            </a:r>
            <a:endParaRPr kumimoji="1" lang="en-US" altLang="zh-MO" dirty="0">
              <a:solidFill>
                <a:srgbClr val="FF0000"/>
              </a:solidFill>
            </a:endParaRPr>
          </a:p>
          <a:p>
            <a:r>
              <a:rPr kumimoji="1" lang="zh-MO" altLang="en-US" dirty="0"/>
              <a:t>場地布置及施工設計</a:t>
            </a:r>
            <a:endParaRPr kumimoji="1" lang="en-US" altLang="zh-MO" dirty="0"/>
          </a:p>
          <a:p>
            <a:r>
              <a:rPr kumimoji="1" lang="zh-MO" altLang="en-US" dirty="0"/>
              <a:t>配套活動設計（教育、宣傳、售賣）</a:t>
            </a:r>
            <a:endParaRPr kumimoji="1" lang="en-US" altLang="zh-MO" dirty="0"/>
          </a:p>
          <a:p>
            <a:r>
              <a:rPr kumimoji="1" lang="zh-MO" altLang="en-US" dirty="0">
                <a:solidFill>
                  <a:srgbClr val="FF0000"/>
                </a:solidFill>
              </a:rPr>
              <a:t>應急方案</a:t>
            </a:r>
            <a:r>
              <a:rPr kumimoji="1" lang="zh-MO" altLang="en-US" dirty="0"/>
              <a:t>、數據統計</a:t>
            </a:r>
            <a:endParaRPr kumimoji="1" lang="en-US" altLang="zh-MO" dirty="0"/>
          </a:p>
          <a:p>
            <a:r>
              <a:rPr kumimoji="1" lang="zh-MO" altLang="en-US" dirty="0"/>
              <a:t>撤展</a:t>
            </a:r>
            <a:endParaRPr kumimoji="1" lang="en-US" altLang="zh-MO" dirty="0"/>
          </a:p>
          <a:p>
            <a:r>
              <a:rPr kumimoji="1" lang="zh-MO" altLang="en-US" dirty="0"/>
              <a:t>記錄</a:t>
            </a:r>
          </a:p>
        </p:txBody>
      </p:sp>
    </p:spTree>
    <p:extLst>
      <p:ext uri="{BB962C8B-B14F-4D97-AF65-F5344CB8AC3E}">
        <p14:creationId xmlns:p14="http://schemas.microsoft.com/office/powerpoint/2010/main" val="159502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57F47-05CC-CE4A-8080-EEC728617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MO" altLang="en-US" dirty="0"/>
              <a:t>展覽文本大綱</a:t>
            </a:r>
            <a:endParaRPr kumimoji="1" lang="zh-MO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C69631-9BDA-5745-9C0C-5545C9FDF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MO" altLang="en-US"/>
          </a:p>
        </p:txBody>
      </p:sp>
    </p:spTree>
    <p:extLst>
      <p:ext uri="{BB962C8B-B14F-4D97-AF65-F5344CB8AC3E}">
        <p14:creationId xmlns:p14="http://schemas.microsoft.com/office/powerpoint/2010/main" val="395109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31E6A-739C-3941-A8E0-A957FD91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MO" altLang="en-US" dirty="0"/>
              <a:t>展覽文本大綱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C07D36-AD38-B245-B539-6EEE7EAFD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MO" altLang="en-US" dirty="0"/>
              <a:t>形式設計、施工布展、宣傳推廣、服務接待、評估總結等環節。</a:t>
            </a:r>
            <a:endParaRPr lang="en-US" altLang="zh-MO" dirty="0"/>
          </a:p>
          <a:p>
            <a:r>
              <a:rPr lang="zh-MO" altLang="en-US" dirty="0"/>
              <a:t>展覽文本大綱是博物館籌展工作的開端和實施指南，籌展工作其他環節緊緊圍繞文本大綱展開。</a:t>
            </a:r>
            <a:endParaRPr lang="en-US" altLang="zh-MO" dirty="0"/>
          </a:p>
          <a:p>
            <a:r>
              <a:rPr lang="zh-MO" altLang="en-US" dirty="0"/>
              <a:t>一個定位精准、章節合理、文字精練、元素恰當的文本大綱，是籌展工作取得成功的關鍵。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86543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BF21AD-A506-6C47-84DB-64266A39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37C493-2211-E14E-A2E1-4315CDD0D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MO" altLang="en-US" dirty="0"/>
              <a:t>要準確把握展覽的指導思想、社會意義以及通過展覽所要達到的預期目標。</a:t>
            </a:r>
            <a:endParaRPr lang="en-US" altLang="zh-MO" dirty="0"/>
          </a:p>
          <a:p>
            <a:r>
              <a:rPr lang="zh-MO" altLang="en-US" dirty="0"/>
              <a:t>展覽文本大綱框架按照部分、單元、組三級標題形式進行編寫，根據實際需要，還可以在組標題下按照邏輯關係、元素類別進行細化分解。</a:t>
            </a:r>
            <a:endParaRPr lang="en-US" altLang="zh-MO" dirty="0"/>
          </a:p>
          <a:p>
            <a:r>
              <a:rPr lang="zh-MO" altLang="en-US" dirty="0"/>
              <a:t>對呈現內容的凝練性具有較高的要求</a:t>
            </a:r>
            <a:r>
              <a:rPr kumimoji="1" lang="zh-MO" altLang="en-US" dirty="0"/>
              <a:t>。</a:t>
            </a:r>
            <a:endParaRPr kumimoji="1" lang="en-US" altLang="zh-MO" dirty="0"/>
          </a:p>
          <a:p>
            <a:r>
              <a:rPr lang="zh-MO" altLang="en-US" dirty="0"/>
              <a:t>遵循宜粗不宜細的原則，結合博物館展覽的特點，力求突出展示重點、詳略得當。</a:t>
            </a:r>
            <a:endParaRPr lang="en-US" altLang="zh-MO" dirty="0"/>
          </a:p>
          <a:p>
            <a:r>
              <a:rPr lang="zh-MO" altLang="en-US" dirty="0"/>
              <a:t>編寫展覽大綱專業性強、涉及面寬，要形成高質量的展覽骨架，應邀請相關領域的權威專家學者，參與文本框架的論證評估。</a:t>
            </a:r>
            <a:endParaRPr lang="en-US" altLang="zh-MO" dirty="0"/>
          </a:p>
        </p:txBody>
      </p:sp>
    </p:spTree>
    <p:extLst>
      <p:ext uri="{BB962C8B-B14F-4D97-AF65-F5344CB8AC3E}">
        <p14:creationId xmlns:p14="http://schemas.microsoft.com/office/powerpoint/2010/main" val="13211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501</Words>
  <Application>Microsoft Macintosh PowerPoint</Application>
  <PresentationFormat>寬螢幕</PresentationFormat>
  <Paragraphs>33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PingFang TC Light</vt:lpstr>
      <vt:lpstr>Arial</vt:lpstr>
      <vt:lpstr>Calibri</vt:lpstr>
      <vt:lpstr>Calibri Light</vt:lpstr>
      <vt:lpstr>Office 佈景主題</vt:lpstr>
      <vt:lpstr>博物館展覽業務程序</vt:lpstr>
      <vt:lpstr>博物館展覽</vt:lpstr>
      <vt:lpstr>博物館展覽</vt:lpstr>
      <vt:lpstr>博物館展覽類型</vt:lpstr>
      <vt:lpstr>博物館展覽業務程序</vt:lpstr>
      <vt:lpstr>博物館展覽業務程序</vt:lpstr>
      <vt:lpstr>展覽文本大綱</vt:lpstr>
      <vt:lpstr>展覽文本大綱</vt:lpstr>
      <vt:lpstr>PowerPoint 簡報</vt:lpstr>
      <vt:lpstr>PowerPoint 簡報</vt:lpstr>
      <vt:lpstr>實習案例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博物館展覽業務程序</dc:title>
  <dc:creator>Oscar Leong</dc:creator>
  <cp:lastModifiedBy>Oscar Leong</cp:lastModifiedBy>
  <cp:revision>5</cp:revision>
  <dcterms:created xsi:type="dcterms:W3CDTF">2021-07-10T00:27:31Z</dcterms:created>
  <dcterms:modified xsi:type="dcterms:W3CDTF">2021-07-13T09:12:24Z</dcterms:modified>
</cp:coreProperties>
</file>