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9" r:id="rId2"/>
    <p:sldId id="257" r:id="rId3"/>
    <p:sldId id="264" r:id="rId4"/>
    <p:sldId id="265" r:id="rId5"/>
    <p:sldId id="266" r:id="rId6"/>
    <p:sldId id="267" r:id="rId7"/>
    <p:sldId id="270" r:id="rId8"/>
    <p:sldId id="268" r:id="rId9"/>
    <p:sldId id="308" r:id="rId10"/>
    <p:sldId id="312" r:id="rId11"/>
    <p:sldId id="313" r:id="rId12"/>
    <p:sldId id="314" r:id="rId13"/>
    <p:sldId id="315" r:id="rId14"/>
    <p:sldId id="271" r:id="rId15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2" d="100"/>
          <a:sy n="122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MO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5334-6DCD-4143-A287-C58B5BFDECD9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MO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MO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05728-8993-384F-8A1C-FD67E8F56372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4553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2683F7-E975-BA49-AFA5-2F7C13EBC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9641CC-A7F9-E64D-AAD6-604883222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7582AC-F119-7D45-B7B4-50EA6F6B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33ACAE-B69D-FB44-A282-38F2475C3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2D1726-31B5-764E-A26D-CC89B77A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41358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876A46-E771-604A-9E6D-1313174F5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F176285-E785-7C47-95D7-C6D38ACAB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2F82F9-B362-EA42-91F7-BC9456B85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1946DE-CCC7-2A47-916B-5A8B307F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716C29-9680-2249-BA19-45DA31AB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36576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872D05A-7E44-354A-B4EC-5BAF43DD8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74385FA-68F8-674F-B941-C4927793B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E92735-5C3C-3E4F-9EEF-0D8F3813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A781DE-EAEB-CB40-B7E1-862E8361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A5F7E7-754C-9749-98EB-6173B3C0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63635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854C0A-52FE-D64A-9DA7-4D263B329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1DC886-F208-234B-A984-6C378382D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E3AAAB-7711-ED4C-A1B0-6A02E8844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504974-C5C1-2649-8BC1-A42E6C42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1993CF-0D0D-4347-B6EC-32287DA5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41502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8DED16-94F3-C543-BD11-E18AA2E4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86646C5-C0C9-354E-92C5-3431DE705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6917D2-E3DE-1B42-8244-57A7DE18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E15B0B-1CEB-4B41-B3CA-4FDC1AE7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F82E1E-89C3-2E4E-8A23-B89BD24C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5157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D3A1C3-8625-554B-A485-86ABC621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00FE1E-2B95-4C45-BC9F-D22116E3A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F40C449-2424-2645-9A2E-DB512183C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C0F9A0-53F7-BE4A-8FBC-235B90B7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24CFB8C-7ADE-DE47-9FF8-96CB5F2A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44CA93-6B03-4F4B-8D20-81F568EE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28878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F0C9D8-A3DA-5945-8834-456BE147A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BA8354-B1E2-8D4C-873D-8887F2165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1AC8CC-D1AB-A943-A97A-EA66C93D7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6D5BC99-920B-8C4A-A510-663BD6A0F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F270B2F-B1AC-6842-953A-80B7170D6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4800752-229B-6F4D-BFD9-6D5FCFF7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BE8EF5C-3956-DD45-A6B6-DD278E0E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9B1AB7-D599-9140-9CE0-46EC2604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9062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F7F531-AF6D-4943-8AAF-0824416B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1CAD4A-BD88-824D-BC7C-20DE492F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0B77221-44C1-FC44-9736-84C79695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7AD3CD8-AE58-4743-930A-0F471EE6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07979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7495521-8EBA-D84D-8C3A-EBEED7C3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5D44F6F-C1D0-9045-8E48-7EB98DD5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B744331-2D1A-A24D-9DCA-8EB58322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52609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ECA0AF-8F18-974F-B934-1E65E7414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3F95FB-47CE-F34D-AEB8-38221E5DC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ACB58EC-95D5-7A49-8967-8DD76907D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99B3A3-69B3-D44B-BF41-5C0AB522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64AB3A-D128-4F49-96A7-9EC627A8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B42F3C3-BA8B-364B-85D1-FE7C7C70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6254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3DA63A-AD2C-B040-A730-31DDF23BF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9AE3430-73BF-9D4F-88FE-177D318B4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D4CA6C-1266-7549-B65C-A1C56402F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E880133-C7EB-4148-9CCF-3FE431AC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80CE42-E9F0-5740-BC63-E277ABC1E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2643BA0-D617-FA46-B114-3465CF85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22802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2B131D4-A98C-594C-8F0B-CB642EAA2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35142B8-7DF9-5948-9E0A-897032474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B68C2D-DB8F-7043-96A2-6604DACDB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96705-E473-9F4D-BC46-2DCA2BFA3E93}" type="datetimeFigureOut">
              <a:rPr kumimoji="1" lang="zh-MO" altLang="en-US" smtClean="0"/>
              <a:t>04/06/21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588B6B-D5DF-724D-AFCA-BAF99A9CD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A84C96-7013-3C42-B5E0-447D751C0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8314-94B3-EB41-AA64-50921D389F4A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31346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FEDDF0-2438-5849-ABB0-1CD33F992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083"/>
            <a:ext cx="10515600" cy="609288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zh-TW" altLang="en-US" sz="66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活動規劃與實施</a:t>
            </a:r>
            <a:endParaRPr kumimoji="1" lang="zh-MO" altLang="en-US" sz="66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65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志願者管理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清楚自我定位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三項成功的策略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1.</a:t>
            </a:r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你自己非常清楚工作的範疇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2.</a:t>
            </a:r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你深信義工的參與是有其價值的：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相信義工的價值和力量；承認人有潛力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,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而不只是看他先前的資歷；希望企劃能夠發揮最大潛能與企圖心；可以接納多元的義工；不同的年齡層丶背景丶意見等等；願意為義工爭取權益；享受和義工一起工作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3</a:t>
            </a:r>
            <a:r>
              <a:rPr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.</a:t>
            </a:r>
            <a:r>
              <a:rPr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你是團隊取向的擁護者</a:t>
            </a:r>
          </a:p>
          <a:p>
            <a:pPr marL="0" indent="0">
              <a:buNone/>
            </a:pPr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77030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志願者管理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劃清範疇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我們為什麼需要義工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如果我們有足夠的金錢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,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可以做我要做的事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,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我們還會希望義工的參與嗎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我們對義工方案有什麼樣的期望及展望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兼任、頭銜與指揮系統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優先任務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預算與資源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評審機制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36896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志願者管理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任務分析與授權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這項工作目前在機構中是否已經有人正在進行了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進行得順利嗎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還是有很多問題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這項工作是我想做的嗎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如果要我把它讓給別人做會不會有困難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或是我迫不及待希望有人可以接手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我可以把它做好嗎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我是否具有必備的技能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,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或是讓其他有專業知識的人來做會做得更好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更快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這項工作是否可以排進我目前的工作進度表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它是否必須在每天的固定時間内完成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這可以和我其他工作職責的要求相符嗎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這項工作需要被完成的頻繁度如何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持續性的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每週一次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每個月一次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還是一年一次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我是否是基於機構的政策丶規條或法律而被要求做這項工作的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這項工作應該是一個人可以完成的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還是需要幾個人或一個團體一起完成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?</a:t>
            </a:r>
          </a:p>
          <a:p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1851231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志願者管理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任務分析與授權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MO" altLang="en-US" sz="22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技能清單：</a:t>
            </a:r>
            <a:endParaRPr kumimoji="1" lang="en-US" altLang="zh-MO" sz="22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撰寫文案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表格設計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團體動力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訪談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研究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endParaRPr lang="zh-MO" altLang="en-US" sz="20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統計整理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長程規劃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財務管理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對社區的認識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印刷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廣告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行銷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攝影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與大聚媒體的關係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	</a:t>
            </a:r>
            <a:endParaRPr lang="zh-MO" altLang="en-US" sz="20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訓練規劃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成人教育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事務規劃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帳務整理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會計</a:t>
            </a: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編輯刊物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公共關保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心理諮商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基金籌募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資源發展</a:t>
            </a: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公發言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電腦技能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備辦食物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職業輔導</a:t>
            </a:r>
            <a:endParaRPr lang="en-US" altLang="zh-MO" sz="20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問卷設計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藝術工作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美術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	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組織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時間安排</a:t>
            </a:r>
            <a:r>
              <a:rPr lang="en-US" altLang="zh-MO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/</a:t>
            </a:r>
            <a:r>
              <a:rPr lang="zh-MO" altLang="en-US" sz="20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協調等能力</a:t>
            </a:r>
          </a:p>
        </p:txBody>
      </p:sp>
    </p:spTree>
    <p:extLst>
      <p:ext uri="{BB962C8B-B14F-4D97-AF65-F5344CB8AC3E}">
        <p14:creationId xmlns:p14="http://schemas.microsoft.com/office/powerpoint/2010/main" val="3447289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EA1F20-A5BC-A243-8DD9-B7CFBCB4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作業、實習與參觀討論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8FD386-63E3-B649-A388-2654C10FE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418688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5FEB88-7736-E44B-8E85-5250560F2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教育準備工作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B22786D-712F-E047-8326-8BA41B6ED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活動理據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各方需求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資源（錢、物資、空間、人手）評估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資源準備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宣傳（各種媒體及方式）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記錄準備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嘉賓邀請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交通、天氣、近期事件資訊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參與者特殊需求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分工確認、流程、聯絡清單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PLAN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B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、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PLAN C….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914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88F7B7-9B67-2346-9A70-70E6AD02A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教材第三至五章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7F39FB-BCDD-F64E-A5C4-0A218B15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整合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404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BBF735-D4BB-8F47-B9FD-7E108223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多元智慧教學理論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5A52DE-027E-E741-86A2-B153A4639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1983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年哈佛大學心理學家霍華德嘉納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(Howard Gardner)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的心智架構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(Frames of mind)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一書，打破傳統智力的偏頗論調，提出了多元智慧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理論。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基於多元智慧理論的教學設計至少應包括三種不同型式的課程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一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智慧本身作為教學的主題：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教學的目的是在開展學生的多元智慧，這是為多元智慧而教。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二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智慧作為一種獲取知識的方法：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每一種智能都可以用來學習某一領域的知識，例如使用身體動作來學習英文字彙，使用音樂來教導數學的概念等，這是「藉用多元智慧來教」。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三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後設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目的在教導學生認識自己的多元智慧，包括如何評估、如何強化，以及如何主動地使用多元智慧於學習與生活之中，這是關於多元智慧的教學。</a:t>
            </a:r>
            <a:endParaRPr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58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D06745-FDEC-E947-911D-3F4ECBFE3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多元智慧教學理論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EFC6A8-DEA9-884D-8E89-42A22956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3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一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語文智慧：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指口語及書寫文字的運用能力，包括了對語言文字意義、語法能力，以及音韻學能力、語言實用能力的敏感性。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二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音樂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指察覺、辨別、改變和表達音樂的能力。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三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邏輯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數學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運用數字和推理的能力，涉及了對抽象關係的使用與瞭解，其核心成份包括了覺察邏輯或數字樣式的能力。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四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空間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指對視覺性或空間性訊息的知覺能力，以及把所知覺到的加以表現出來的能力。</a:t>
            </a:r>
            <a:endParaRPr kumimoji="1"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309123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D06745-FDEC-E947-911D-3F4ECBFE3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多元智慧教學理論</a:t>
            </a:r>
            <a:endParaRPr kumimoji="1" lang="zh-MO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EFC6A8-DEA9-884D-8E89-42A22956A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五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肢體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-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運作智慧：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指運用身體來表達想法與感覺，以及運用雙手生產或改造事物的能力。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六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人際智慧：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指辨識與瞭解他人的感覺、信念與意向，並做出適當反應的能力。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七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空間智慧：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指能對自我進行省察、區辨自我的感覺，並產生適當行動的能力，此種智慧也扮演著智慧中樞的角色。</a:t>
            </a:r>
          </a:p>
          <a:p>
            <a:pPr marL="0" indent="0">
              <a:buNone/>
            </a:pP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(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八</a:t>
            </a:r>
            <a: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)</a:t>
            </a: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自然觀察智慧：</a:t>
            </a:r>
            <a:br>
              <a:rPr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</a:br>
            <a:r>
              <a:rPr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指對周遭環境的動物、植物、人工製品，及其它事物進行有效辨識及分類的能力。</a:t>
            </a:r>
            <a:endParaRPr kumimoji="1" lang="zh-MO" altLang="en-US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5693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218EB5-6244-2747-84A3-344EE87ED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310"/>
            <a:ext cx="10515600" cy="586165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zh-TW" altLang="en-US" sz="66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非實體博物館、</a:t>
            </a:r>
            <a:endParaRPr kumimoji="1" lang="en-US" altLang="zh-TW" sz="66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pPr marL="0" indent="0" algn="ctr">
              <a:buNone/>
            </a:pPr>
            <a:r>
              <a:rPr kumimoji="1" lang="zh-TW" altLang="en-US" sz="6600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教育活動相關人員</a:t>
            </a:r>
            <a:endParaRPr kumimoji="1" lang="zh-MO" altLang="en-US" sz="6600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511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D8DBEF-A832-A245-BCE2-583D267A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數字博物館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1EB01F-0A96-484E-9D6F-2A22257B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MO" altLang="en-US" dirty="0"/>
              <a:t>博物館信息化＞智慧博物館＞數字博物館／虛擬博物館＞博物館網站＞博物館數字化</a:t>
            </a:r>
            <a:br>
              <a:rPr kumimoji="1" lang="en-US" altLang="zh-MO" dirty="0"/>
            </a:br>
            <a:endParaRPr kumimoji="1" lang="en-US" altLang="zh-MO" dirty="0"/>
          </a:p>
          <a:p>
            <a:r>
              <a:rPr kumimoji="1" lang="zh-MO" altLang="en-US" dirty="0"/>
              <a:t>電子博物館＝數字化博物館＝數字博物館＞網上博物館</a:t>
            </a:r>
            <a:endParaRPr kumimoji="1" lang="en-US" altLang="zh-MO" dirty="0"/>
          </a:p>
          <a:p>
            <a:endParaRPr kumimoji="1" lang="en-US" altLang="zh-MO" dirty="0"/>
          </a:p>
          <a:p>
            <a:r>
              <a:rPr kumimoji="1" lang="zh-MO" altLang="en-US" dirty="0"/>
              <a:t>數字</a:t>
            </a:r>
            <a:r>
              <a:rPr kumimoji="1" lang="zh-MO" altLang="en-US"/>
              <a:t>博物館分類</a:t>
            </a:r>
            <a:endParaRPr kumimoji="1" lang="en-US" altLang="zh-MO" dirty="0"/>
          </a:p>
        </p:txBody>
      </p:sp>
    </p:spTree>
    <p:extLst>
      <p:ext uri="{BB962C8B-B14F-4D97-AF65-F5344CB8AC3E}">
        <p14:creationId xmlns:p14="http://schemas.microsoft.com/office/powerpoint/2010/main" val="9107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5CF5D-5148-2E42-8808-A13DFEE5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志願者管理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AEF4E-ACEA-2947-82EB-08CD5653B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有償</a:t>
            </a:r>
            <a:r>
              <a:rPr kumimoji="1" lang="en-US" altLang="zh-MO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V.S. 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無償</a:t>
            </a:r>
            <a:endParaRPr kumimoji="1" lang="en-US" altLang="zh-MO" dirty="0">
              <a:latin typeface="PingFang TC Light" panose="020B0300000000000000" pitchFamily="34" charset="-120"/>
              <a:ea typeface="PingFang TC Light" panose="020B0300000000000000" pitchFamily="34" charset="-120"/>
            </a:endParaRPr>
          </a:p>
          <a:p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員工</a:t>
            </a:r>
            <a:r>
              <a:rPr kumimoji="1" lang="zh-TW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 </a:t>
            </a:r>
            <a:r>
              <a:rPr kumimoji="1" lang="en-US" altLang="zh-TW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V.S. </a:t>
            </a:r>
            <a:r>
              <a:rPr kumimoji="1" lang="zh-MO" altLang="en-US" dirty="0">
                <a:latin typeface="PingFang TC Light" panose="020B0300000000000000" pitchFamily="34" charset="-120"/>
                <a:ea typeface="PingFang TC Light" panose="020B0300000000000000" pitchFamily="34" charset="-120"/>
              </a:rPr>
              <a:t>額外人手</a:t>
            </a:r>
          </a:p>
        </p:txBody>
      </p:sp>
    </p:spTree>
    <p:extLst>
      <p:ext uri="{BB962C8B-B14F-4D97-AF65-F5344CB8AC3E}">
        <p14:creationId xmlns:p14="http://schemas.microsoft.com/office/powerpoint/2010/main" val="70573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1068</Words>
  <Application>Microsoft Macintosh PowerPoint</Application>
  <PresentationFormat>寬螢幕</PresentationFormat>
  <Paragraphs>72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PINGFANG TC LIGHT</vt:lpstr>
      <vt:lpstr>PINGFANG TC LIGHT</vt:lpstr>
      <vt:lpstr>Arial</vt:lpstr>
      <vt:lpstr>Calibri</vt:lpstr>
      <vt:lpstr>Calibri Light</vt:lpstr>
      <vt:lpstr>Office 佈景主題</vt:lpstr>
      <vt:lpstr>PowerPoint 簡報</vt:lpstr>
      <vt:lpstr>教育準備工作</vt:lpstr>
      <vt:lpstr>教材第三至五章</vt:lpstr>
      <vt:lpstr>多元智慧教學理論</vt:lpstr>
      <vt:lpstr>多元智慧教學理論</vt:lpstr>
      <vt:lpstr>多元智慧教學理論</vt:lpstr>
      <vt:lpstr>PowerPoint 簡報</vt:lpstr>
      <vt:lpstr>數字博物館</vt:lpstr>
      <vt:lpstr>志願者管理</vt:lpstr>
      <vt:lpstr>志願者管理-清楚自我定位</vt:lpstr>
      <vt:lpstr>志願者管理-劃清範疇</vt:lpstr>
      <vt:lpstr>志願者管理-任務分析與授權</vt:lpstr>
      <vt:lpstr>志願者管理-任務分析與授權</vt:lpstr>
      <vt:lpstr>作業、實習與參觀討論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Oscar Leong</dc:creator>
  <cp:lastModifiedBy>Oscar Leong</cp:lastModifiedBy>
  <cp:revision>7</cp:revision>
  <dcterms:created xsi:type="dcterms:W3CDTF">2021-06-04T13:31:10Z</dcterms:created>
  <dcterms:modified xsi:type="dcterms:W3CDTF">2021-06-04T14:42:34Z</dcterms:modified>
</cp:coreProperties>
</file>