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64" r:id="rId2"/>
    <p:sldId id="256" r:id="rId3"/>
    <p:sldId id="297" r:id="rId4"/>
    <p:sldId id="299" r:id="rId5"/>
    <p:sldId id="301" r:id="rId6"/>
    <p:sldId id="300" r:id="rId7"/>
    <p:sldId id="302" r:id="rId8"/>
    <p:sldId id="303" r:id="rId9"/>
    <p:sldId id="304" r:id="rId10"/>
    <p:sldId id="305" r:id="rId11"/>
    <p:sldId id="298" r:id="rId12"/>
    <p:sldId id="306" r:id="rId13"/>
    <p:sldId id="311" r:id="rId14"/>
    <p:sldId id="307" r:id="rId15"/>
    <p:sldId id="309" r:id="rId16"/>
    <p:sldId id="310" r:id="rId17"/>
    <p:sldId id="316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MO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725CE-C453-EE42-A465-3E85DBE6D6BD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MO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MO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FC31A-9D62-7D4E-9367-5AEE62FC1426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392146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71E354-EF23-DE4F-BC41-BD184F52BD8C}" type="slidenum">
              <a:rPr kumimoji="1" lang="zh-MO" altLang="en-US" smtClean="0"/>
              <a:t>1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859266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7EBB87-3B22-6E46-8F2C-DA05C86BB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72AD24C-B076-DA48-BA18-06551A4C8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AC8B13-CD17-9F46-8B5D-64DEC97B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39DDC3-7002-F34B-A6C5-B375C6808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DA8B99-D2C7-1144-BDF8-34C6425F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30566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95262F-F678-0449-B583-25CD507A9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768E93B-7A97-624E-B19A-136C622A7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E5706F-9D68-4948-8ACB-CC235BB9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979783-3C26-644E-A6F6-F7D32B46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31904D-E313-8D47-9F23-D6607AAA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66234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D96A736-605A-9E47-BE59-D6EC8F6DF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B4DA897-1FFD-2C4C-B2BF-9847C46AE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57E309-E4C9-4D40-8405-44545A91A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C9F945-A658-7F43-8289-EABEA1D40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D70A36-EDFC-7148-8219-5245B25C3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81492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74CD29-62A7-1843-B215-4375CA0A1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B5CF02-C692-6847-9560-499C2303E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66F682-B535-3E49-A3D0-130B6D45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AB19DA9-DAD9-AB43-B2B2-61E53C5D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77D0BB-A65D-004A-B74E-380EE1456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34917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A06953-D49C-E54B-BA58-FFF575F4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86869C5-274C-2F4B-B60A-FC6C9533F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EE0CB1-AFB7-6F46-B8C3-53775AA2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81BCDB-DFFA-664C-AD6E-3ACDD328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55E94E-82A4-0A4D-B2A3-09B737CF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26833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843488-DFC3-D74C-9CAB-29EC3FAB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EBA60B-06E1-254E-BDD4-947E836A8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533CCB-9CBE-F348-8554-FF7D865EC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11C388E-EB2A-AB48-8DAD-E58FDDF4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CE0AC4-C4D3-A941-9C8E-D5294309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87367C-A3F7-BE4D-B104-413F3842C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268335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96B74A-30AC-524A-9F1F-591F7D397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871341D-9D39-A047-A841-B31D38BD4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0B0954B-6676-8C4B-9E4D-8230A3A14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4B7B7DE-203E-2F45-A69C-2A1F21673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448106B-09C6-A448-855A-15DA08BBA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C6081C3-DFDA-1346-85D1-8E2A90C61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C9D2433-6ADB-8F4A-8D7D-D8C1BD522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89ED56A-8F84-514E-A24C-05852B8E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2076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30528D-2A80-6146-912B-96C642E78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8381D46-A4B1-754E-B625-B3B1D375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971C8A5-D626-DE4F-ADB5-00ACA2F5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7A10391-4147-8F4B-A207-36F041A4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47636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4155DB1-EB36-D345-80FB-3092740C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E8881D2-D05D-8046-A762-B5D28466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99DEF45-F61B-2742-8FFE-5DADE29AF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33610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376257-1428-E54D-8D4E-96D81B52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84F411-67EF-AF40-BBED-5947294D4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13C53F4-FD83-F84D-8A94-287E83490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0F80899-BDE4-3A45-8BBC-6019217B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756E813-37A4-D047-8D2F-5AAAFD939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31F172-0341-BF42-A585-E2588ED59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37353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E48B63-108B-8841-9416-0B2309C8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70C4BC1-C307-6C40-B4E2-9BF43DFD9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B44EB6B-3322-CA47-8C7A-7AB68A157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F5014BE-BA0A-AE4C-A2E7-063657FD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992DE04-A316-A542-A86F-EE49AACB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ED9F4E-50FA-3A46-9D2C-2D6800297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8519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E5DCEF9-34C9-334E-A8AE-B9D20FF1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9CDC650-078A-CA4F-9A8D-A15D14B17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110246-0657-D340-B8B5-B9A2008C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4BB00-EBCE-2245-8D3B-B75D1F258D54}" type="datetimeFigureOut">
              <a:rPr kumimoji="1" lang="zh-MO" altLang="en-US" smtClean="0"/>
              <a:t>12/06/21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56BBB1-DCE8-4A42-A2D0-459BB46A1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A8FE9D-83ED-6945-82C5-5AB3CCA6E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8E3E-9152-964C-8677-7F56777FCCF4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13831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M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view/EQJsOdHQuXmaCFWW8jUF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view/WbMHJ4gxKk2b9Kb5ObW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9AB9E-FFBD-E849-8392-13A0969DD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博物館教育管理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1A6D68-3CCE-504F-9793-DE703008A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6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月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12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日上午課程安排</a:t>
            </a:r>
            <a:r>
              <a:rPr kumimoji="1"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kumimoji="1"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（與受眾之關係）</a:t>
            </a:r>
            <a:b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solidFill>
                  <a:srgbClr val="FF0000"/>
                </a:solidFill>
                <a:latin typeface="PingFang TC Light" panose="020B0300000000000000" pitchFamily="34" charset="-120"/>
                <a:ea typeface="PingFang TC Light" panose="020B0300000000000000" pitchFamily="34" charset="-120"/>
              </a:rPr>
              <a:t>實用主義教學理論</a:t>
            </a:r>
            <a:endParaRPr kumimoji="1" lang="en-US" altLang="zh-MO" dirty="0">
              <a:solidFill>
                <a:srgbClr val="FF0000"/>
              </a:solidFill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實習跟進及討論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總結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0546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五歲到十六歲之學童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在非正式團體受教的兒童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其中包括童軍、 主日學團體、 博物館之友、 小小考古家等團體。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館方必須為他們準備教材及設計活動，整體來説、 這些學童應該要被當成大人來對待。</a:t>
            </a:r>
            <a:b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b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2200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五歲到十六歲之學童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在家庭團體的兒童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家庭團體的計劃行程是以社交互動為主要因素。 研究調查顯示出， 家庭團體是博物館參觀者類型中人數最多的單一族群。 館方應該提供家庭團體願意參與的環境及活動方案。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這個手法同時兼顧目前與未來的需求。調查顯示， 將近三分之二的成年觀眾， 他們之所以參觀博物館， 是因為在孩提時代就曾經和家人一起參觀。 而低於百分之五的成年觀眾表示， 校外教學是他們持續參與博物館活動的因素之一。</a:t>
            </a:r>
            <a:b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4914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十六歲到十九歲之青年學子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向學生的老師請教， 了解他們確實的程度。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當這類學生成群到館參觀時， 老師很少會尋求博物館教育推廣人員的協助，老師通常會覺得， 沒有必要提供更進一步的資訊，然而實際上有許多可以更詳盡説明的地方、 可以讓老師更主動積極地參與、 利用博物館幫助學生的研習計劃與活動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902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老師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老師不利用博物館教學的主要原因之一， 是因為他們欠缺相關技巧與信心， 讓他們建立並習得這些技巧的最恰當時機， 便是在他們開始進行師範訓練之際， 而最適合傳授此類技巧的人， 則是博物館教育推廣人員。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重要的是，必須要讓師範機構接受這類技巧傳授，並將博物館當成必修課程。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老師在整個教職生涯中會不斷地進修， 時間是最重要的因素， 任何所提供的課程， 必須要濃縮集中， 值得他們放棄自己的時間來學習，課程計劃可以根據各別學校來安排。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課程範圍的差異性很大， 館方可以發展許多不同的單元課程， 老師可以藉此熟悉博物館、 館藏文物與提供的服務， 課程中也可以探討特定文物之概念與學校課程間的關聯性。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即使館方只能頒發由館內研究人員背書的簡易結業證書， 對老師來説也是很有價值的證明文件。 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946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成人教育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成人教育可以透過三種不同的模式進行：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第一種是加入現有的成人教育計劃與活動， 和這些團體及導師合作。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必須花費許多時間來建立連繫的管道，然而一旦建立起連繫管道， 通常都會有成果豐碩的收穫。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採用這種方式的缺點是、 許多成人教育課程都在晚間進行。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第二種是館方以提供演講與課程的方式自行建立成人教育。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第三種模式的對象是對特定館藏有興趣的個人觀眾（ 不論其原因、 年齡或能力為何）。</a:t>
            </a:r>
          </a:p>
        </p:txBody>
      </p:sp>
    </p:spTree>
    <p:extLst>
      <p:ext uri="{BB962C8B-B14F-4D97-AF65-F5344CB8AC3E}">
        <p14:creationId xmlns:p14="http://schemas.microsoft.com/office/powerpoint/2010/main" val="1490695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其他各式團體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如果館方擁有適當的硬體設備， 可以招待各種專業的同好會、 或可信任的知名團體（ 即使在利益和興趣上只沾上一點邊） ， 例如書法社團， 角色扮演學會， 歷史學會， 藝術團體， 文藝學會， 音樂團體等等。 若他們的出現可以增進博物館的形象、 為館方帶來更多支持者、 並且以空間租賃、 增加館內賣店收入等不同方式增進館方營收、 那麼就應該鼓勵這些團體來參觀。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教育推廣人員還有更廣泛的職責、 確保館方在教育推廣方面顧及了一般參觀者的需求、 尤其是短暫停留的觀光客。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除了展示文物的相關資訊以外， 在任何展示都可以進行的一個重要工作元素， 就是提供「解讀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」文物的各種方法</a:t>
            </a:r>
            <a:r>
              <a:rPr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；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也就是説， 博物館應該要試圖讓所有參觀者瞭解知何使用博物館的方法。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常理來講， 如果你不識字，你就不會到圖書館去</a:t>
            </a:r>
            <a:r>
              <a:rPr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；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如果你沒有辦法解讀文物， 你就不會想去博物館。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進步推展這個類比： 在一座圖書館中，即使你是文盲， 向館員諮詢仍然是可被接受的方式， 因此圖書館員就像是一本活字典。 </a:t>
            </a:r>
            <a:b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5678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387"/>
            <a:ext cx="10515600" cy="1325563"/>
          </a:xfrm>
        </p:spPr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身心障礙人士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31" y="1448950"/>
            <a:ext cx="11067393" cy="4667250"/>
          </a:xfrm>
        </p:spPr>
        <p:txBody>
          <a:bodyPr>
            <a:noAutofit/>
          </a:bodyPr>
          <a:lstStyle/>
          <a:p>
            <a:r>
              <a:rPr lang="zh-MO" altLang="en-US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事實上， 每個正常人都會有某方面的缺陷， 在此不該把身心障礙人士當作單一組織團體來看待， 因為其中的變異相當大， 身心障礙的範圍極廣， 每一種都需要特定的策略來對待、 以確保他們能夠以高品質的接觸方式親近博物館資源。</a:t>
            </a:r>
            <a:br>
              <a:rPr lang="en-US" altLang="zh-MO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sz="18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此外也要記住， 任何身心障礙人士面臨最大的問題之一， 就是那些自認為“ 健全正常</a:t>
            </a:r>
            <a:r>
              <a:rPr lang="en-US" altLang="zh-MO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 </a:t>
            </a:r>
            <a:r>
              <a:rPr lang="zh-MO" altLang="en-US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的人。 用一種消極負面的輕率態度來對待他們認為有所缺陷的人。 </a:t>
            </a:r>
            <a:br>
              <a:rPr lang="en-US" altLang="zh-MO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sz="18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對於具有特定肢體傷殘的觀眾，館方必須在硬體上顧及他們的需求，對於具有學習障礙的觀眾，最適當的方式、 就是和特殊教育老師攜手合作。 對於那些欠缺社交技能的觀眾， 對他們來説， 參觀博物館這件事就是一項冒險經驗，具有心智障礙的觀眾， 若能給予適當的視覺與觸覺刺激，將是非常有幫助的手法。</a:t>
            </a:r>
            <a:br>
              <a:rPr lang="en-US" altLang="zh-MO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</a:p>
          <a:p>
            <a:r>
              <a:rPr lang="zh-MO" altLang="en-US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我們不應該對特定殘障情形抱持先入為主的假設， 舉例來説，大多數視障人士不會讀點字， 而聾啞人士所使用的手語也不是只有單純的一種， 聽障人士不一定完全聽不到聲音，視障者也不一定完全看不到。 </a:t>
            </a:r>
            <a:br>
              <a:rPr lang="en-US" altLang="zh-MO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sz="18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18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在大多數例子當中你會發現、 只要在館務執行與設計上進行簡單、 低成本且常識性的改變、 就可以造成很不同的景況。 </a:t>
            </a:r>
            <a:endParaRPr lang="en-US" altLang="zh-MO" sz="18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endParaRPr lang="en-US" altLang="zh-MO" sz="18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en-US" altLang="zh-MO" sz="1800" dirty="0">
                <a:latin typeface="PingFang TC Light" panose="020B0300000000000000" pitchFamily="34" charset="-120"/>
                <a:ea typeface="PingFang TC Light" panose="020B0300000000000000" pitchFamily="34" charset="-120"/>
                <a:hlinkClick r:id="rId2"/>
              </a:rPr>
              <a:t>https://prezi.com/view/EQJsOdHQuXmaCFWW8jUF/</a:t>
            </a:r>
            <a:endParaRPr lang="en-US" altLang="zh-MO" sz="18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9084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產生投訴成因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期望落差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視線不同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1322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投訴方式與處理流程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直接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間接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正面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反面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單向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雙向</a:t>
            </a:r>
          </a:p>
        </p:txBody>
      </p:sp>
    </p:spTree>
    <p:extLst>
      <p:ext uri="{BB962C8B-B14F-4D97-AF65-F5344CB8AC3E}">
        <p14:creationId xmlns:p14="http://schemas.microsoft.com/office/powerpoint/2010/main" val="693771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被投訴的對象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人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事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物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98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C1B3E0-5A22-2F49-BF1A-CE65BC3FB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6410"/>
            <a:ext cx="9144000" cy="1025180"/>
          </a:xfrm>
        </p:spPr>
        <p:txBody>
          <a:bodyPr/>
          <a:lstStyle/>
          <a:p>
            <a:r>
              <a:rPr kumimoji="1"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與受眾之關係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2565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投訴的價值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對公司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業界的認識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應對能力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溝通能力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反映真實問題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9055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基本處理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9BC5378-969E-E64C-9627-85D0FCFAF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199363"/>
              </p:ext>
            </p:extLst>
          </p:nvPr>
        </p:nvGraphicFramePr>
        <p:xfrm>
          <a:off x="838199" y="1825625"/>
          <a:ext cx="1026523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2615">
                  <a:extLst>
                    <a:ext uri="{9D8B030D-6E8A-4147-A177-3AD203B41FA5}">
                      <a16:colId xmlns:a16="http://schemas.microsoft.com/office/drawing/2014/main" val="2715910415"/>
                    </a:ext>
                  </a:extLst>
                </a:gridCol>
                <a:gridCol w="5132615">
                  <a:extLst>
                    <a:ext uri="{9D8B030D-6E8A-4147-A177-3AD203B41FA5}">
                      <a16:colId xmlns:a16="http://schemas.microsoft.com/office/drawing/2014/main" val="2203457936"/>
                    </a:ext>
                  </a:extLst>
                </a:gridCol>
              </a:tblGrid>
              <a:tr h="4603167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同理心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留資料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聆聽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確認事實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分析真正目的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保持平和語氣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endParaRPr lang="zh-MO" altLang="en-US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回應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相對公平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感謝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個案通報及學習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相關同事的關注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製作對應手冊 </a:t>
                      </a:r>
                      <a:endParaRPr lang="en-US" altLang="zh-MO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zh-MO" altLang="en-US" sz="4000" b="0" i="0" dirty="0">
                          <a:solidFill>
                            <a:schemeClr val="tx1"/>
                          </a:solidFill>
                          <a:latin typeface="PingFang TC Light" panose="020B0300000000000000" pitchFamily="34" charset="-120"/>
                          <a:ea typeface="PingFang TC Light" panose="020B0300000000000000" pitchFamily="34" charset="-120"/>
                        </a:rPr>
                        <a:t>建立支援機制</a:t>
                      </a:r>
                      <a:endParaRPr kumimoji="1" lang="zh-MO" altLang="en-US" sz="4000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  <a:p>
                      <a:endParaRPr lang="zh-MO" altLang="en-US" b="0" i="0" dirty="0">
                        <a:solidFill>
                          <a:schemeClr val="tx1"/>
                        </a:solidFill>
                        <a:latin typeface="PingFang TC Light" panose="020B0300000000000000" pitchFamily="34" charset="-120"/>
                        <a:ea typeface="PingFang TC Light" panose="020B0300000000000000" pitchFamily="34" charset="-12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852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561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特別注意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說話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舉止印象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6305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投訴者類型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沒常識 </a:t>
            </a:r>
            <a:endParaRPr lang="en-US" altLang="zh-MO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賣弄知識 </a:t>
            </a:r>
            <a:endParaRPr lang="en-US" altLang="zh-MO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顧客永遠是對的 </a:t>
            </a:r>
            <a:endParaRPr lang="en-US" altLang="zh-MO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頑固說教</a:t>
            </a:r>
            <a:r>
              <a:rPr lang="en-US" altLang="zh-MO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打發時間型 </a:t>
            </a:r>
            <a:endParaRPr lang="en-US" altLang="zh-MO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被害妄想症 </a:t>
            </a:r>
            <a:endParaRPr lang="en-US" altLang="zh-MO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激動 </a:t>
            </a:r>
            <a:endParaRPr lang="en-US" altLang="zh-MO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過度潔癖 </a:t>
            </a:r>
            <a:endParaRPr lang="en-US" altLang="zh-MO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3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死纏爛打</a:t>
            </a:r>
            <a:endParaRPr kumimoji="1" lang="zh-MO" altLang="en-US" sz="3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2958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沒常識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考慮對方感受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抱歉造成你的誤會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197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賣弄知識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不要比賽專業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請教對方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4372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顧客永遠是對的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分析目的：情緒？利益？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要求是否正確？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“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我認識你老闆”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1892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頑固說教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打發時間型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上級型、專家型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勿太閒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9414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被害妄想症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中間人解圍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9390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激動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分析成因：情緒？預期落差太大？惡意？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轉交上級，轉移陣地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928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用單一手法來對待不同團體的機率是零， 因為各團體的差異性太高， 這裡指的是團體類型的差異， 而非程度上的不同。 這也是為什麼要鼓勵老師來進行教學工作的原因。 一旦你將必要的技巧傳授給各位老師， 他們必然可以達到更好的教學成果。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即使同一個團體， 在不同場合下到同一座博物館參觀， 其團體動力仍可能與以往不同。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教育推廣人員所必須習得的技巧之一，就是要知道如何在剛接觸一個團體的幾分鐘之內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 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解讀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 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他們，立即概括瞭解他們的性質所在。</a:t>
            </a:r>
          </a:p>
          <a:p>
            <a:pPr marL="0" indent="0">
              <a:buNone/>
            </a:pPr>
            <a:b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8380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過度潔癖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回復良好狀態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1318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死纏爛打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電郵佔大多數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分析類型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假設性問題的要求不屈服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34722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DE5B45-29CF-1B4F-A66A-6E8A2326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投訴處理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經典台詞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7591E1-B582-D54A-BF23-AC93D697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我要打去</a:t>
            </a:r>
            <a:r>
              <a:rPr lang="en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XX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電台投訴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 </a:t>
            </a:r>
          </a:p>
          <a:p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叫你上級來見我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 </a:t>
            </a:r>
          </a:p>
          <a:p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上網見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 </a:t>
            </a:r>
          </a:p>
          <a:p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"</a:t>
            </a:r>
            <a:r>
              <a:rPr lang="en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XXX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公司做法是</a:t>
            </a:r>
            <a:r>
              <a:rPr lang="en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YYYY"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64570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3CCF92-D634-4946-AAF2-5564E999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實用主義教學理論</a:t>
            </a:r>
            <a:endParaRPr kumimoji="1" lang="zh-MO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988A8F-1393-2E47-A021-E3FC0B0E3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MO" dirty="0">
                <a:hlinkClick r:id="rId2"/>
              </a:rPr>
              <a:t>https://prezi.com/view/WbMHJ4gxKk2b9Kb5ObWK/</a:t>
            </a:r>
            <a:endParaRPr kumimoji="1" lang="en-US" altLang="zh-MO" dirty="0"/>
          </a:p>
          <a:p>
            <a:pPr marL="0" indent="0">
              <a:buNone/>
            </a:pPr>
            <a:endParaRPr kumimoji="1"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383240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kumimoji="1"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五歲以下之幼童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他們要不是跟著幼稚園或安親班的校外活動， 就是隨著家長一同到館遊玩。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大部分博物館本來就不是為了這些小朋友而成立的機構， 然而、 鼓勵幼童進入博物館環境有許多好處， 除了讓他們有機會熟悉這個環境，將博物館當成常生活的一部分， 也可以和許多有趣的東西面對面接觸， 對這些物件做出反應， 通常會是一次快樂的遊玩經驗。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這年齡層的幼童， 會發現他們是不容易滿足， 而且喜歡追根究底的一群、 同時不應該假設孩子的追根究底是很容易處理的小事。 </a:t>
            </a:r>
          </a:p>
        </p:txBody>
      </p:sp>
    </p:spTree>
    <p:extLst>
      <p:ext uri="{BB962C8B-B14F-4D97-AF65-F5344CB8AC3E}">
        <p14:creationId xmlns:p14="http://schemas.microsoft.com/office/powerpoint/2010/main" val="278559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五歲以下之幼童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小朋友所思考的問題， 很多都具有最深層的哲學道理。 孩子同時也會看到許多我們漏失的方面， 而且他們還擁有令人吃驚的發問能力， 對我們已經學會去接受， 習以為常的事物， 提出千百個為什麼的問句。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館方可以向家庭團體提供「遊戲時間」 ， 讓孩童有機會以自己的智能程度探討物品與概念（ 當然這類活動需要家長隨時陪同在旁， 並不是提供家長休息的機會， 讓他們方便寄放小孩、 跑去購物） 。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利用館藏文物進行説故事時間， 是很好的作法。 這時館方有機會， 與一些提供家長資助訓練的辦理機構（ 如安親班） 合作串連。 </a:t>
            </a:r>
          </a:p>
        </p:txBody>
      </p:sp>
    </p:spTree>
    <p:extLst>
      <p:ext uri="{BB962C8B-B14F-4D97-AF65-F5344CB8AC3E}">
        <p14:creationId xmlns:p14="http://schemas.microsoft.com/office/powerpoint/2010/main" val="194766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五歲以下之幼童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試著讓博物館環境和小朋友的居家環境保持類似。 活動應該是小朋友熟悉的類型， 保持他們習慣的模式， 有時你可以讓小朋友的老師來引導他們。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和這些幼童進行活動， 可能會把場地弄得亂七八糟， 因此你須要準備一個獨立的場地， 讓他們可以盡情玩耍。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對這個年齡層的幼童， 還無法向他們介紹文件較精細的層面， 可帶給他們觸摸物品的機會。 開始可選擇與他們日常生活經驗的相關主題。 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不要因為孩子年紀小，就以為可以用欺騙的方式應付他們， 我們在五歲以前所學的東西， 比整個生命過程中的其他時間多出許多。 所有基本行為模式以及困難事務之學習， 都發生在這個階段。 </a:t>
            </a:r>
          </a:p>
          <a:p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330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五歲以下之幼童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目標還有很多、 包括了幫助孩子： 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在不尋常的環境與情況下和其他孩子融合相處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;</a:t>
            </a: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學習在博物館之內的適當行為舉止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; </a:t>
            </a: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發展擴充他們的字彙能力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; </a:t>
            </a: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發展他們的判斷能力，可以分辨出自然形成與手工製造的物品。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確定在這些小朋友離館時、 手上都帶著一些具有紀念性質的手工藝品、 因為這將使他們留下鮮明的印象、 也給他們後續在安親班、 幼稚園、 或是和父母聊天之時可以加以玩賞。 </a:t>
            </a:r>
          </a:p>
        </p:txBody>
      </p:sp>
    </p:spTree>
    <p:extLst>
      <p:ext uri="{BB962C8B-B14F-4D97-AF65-F5344CB8AC3E}">
        <p14:creationId xmlns:p14="http://schemas.microsoft.com/office/powerpoint/2010/main" val="468066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五歲到十六歲之學童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在學校受教的兒童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背景加上各組織結構的相似度， 使我們可以將這個廣大年齡層的學童當成同一個團體類型來看待。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館方可以提供課程， 教導學校老師如何利用博物館， 也使教育推廣人員的時間獲得最有效的利用。這類團體的参觀人次通常是館方接待的所有團體中人數最多的一類。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在這個年齡層中， 年紀較輕的學童處於剛進入正規教育的階段， 館方可以藉由提供時間較短的活動單元，向學童介紹什麼是博物館， 它怎麼運作， 誰在博物館上班， 館員要做些什麼、 學童要如何參觀等事務。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在學童發展出這項能力之時， 其年齡層應該介於九至十三歲， 此時他們正處於博物館校外教學的頻繁期、 是最常被帶到博物館參觀的一群。 </a:t>
            </a:r>
          </a:p>
        </p:txBody>
      </p:sp>
    </p:spTree>
    <p:extLst>
      <p:ext uri="{BB962C8B-B14F-4D97-AF65-F5344CB8AC3E}">
        <p14:creationId xmlns:p14="http://schemas.microsoft.com/office/powerpoint/2010/main" val="107800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使用者團體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五歲到十六歲之學童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九到十一歲的學童比較會參與跨學科的學習單元， 更年長的學生開始學習專門科目（如歷史）。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任何物件原本就屬於跨學科的性質，在以博物館為基礎的學習中， 常常可以讓兒童獲得不同角度的視野， 也可以從單一館藏文物的出發點來進行探討。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當學生開始專注在專門科目以後， 必須要以附屬在學科之下的不同方式來親近館藏文物。 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最困難的一點就是要引起專業科目老師的興趣、 因為他們通常不會把與學生一同參觀博物館當作工作職責的一部分。</a:t>
            </a:r>
          </a:p>
          <a:p>
            <a:pPr marL="0" indent="0">
              <a:buNone/>
            </a:pPr>
            <a:b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b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835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2567</Words>
  <Application>Microsoft Macintosh PowerPoint</Application>
  <PresentationFormat>寬螢幕</PresentationFormat>
  <Paragraphs>164</Paragraphs>
  <Slides>33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8" baseType="lpstr">
      <vt:lpstr>PingFang TC Light</vt:lpstr>
      <vt:lpstr>Arial</vt:lpstr>
      <vt:lpstr>Calibri</vt:lpstr>
      <vt:lpstr>Calibri Light</vt:lpstr>
      <vt:lpstr>Office 佈景主題</vt:lpstr>
      <vt:lpstr>博物館教育管理</vt:lpstr>
      <vt:lpstr>與受眾之關係</vt:lpstr>
      <vt:lpstr>使用者團體</vt:lpstr>
      <vt:lpstr>使用者團體 -五歲以下之幼童</vt:lpstr>
      <vt:lpstr>使用者團體-五歲以下之幼童</vt:lpstr>
      <vt:lpstr>使用者團體-五歲以下之幼童</vt:lpstr>
      <vt:lpstr>使用者團體-五歲以下之幼童</vt:lpstr>
      <vt:lpstr>使用者團體-五歲到十六歲之學童</vt:lpstr>
      <vt:lpstr>使用者團體-五歲到十六歲之學童</vt:lpstr>
      <vt:lpstr>使用者團體-五歲到十六歲之學童</vt:lpstr>
      <vt:lpstr>使用者團體-五歲到十六歲之學童</vt:lpstr>
      <vt:lpstr>使用者團體-十六歲到十九歲之青年學子</vt:lpstr>
      <vt:lpstr>使用者團體-老師</vt:lpstr>
      <vt:lpstr>使用者團體-成人教育</vt:lpstr>
      <vt:lpstr>使用者團體-其他各式團體</vt:lpstr>
      <vt:lpstr>使用者團體-身心障礙人士</vt:lpstr>
      <vt:lpstr>投訴處理-產生投訴成因</vt:lpstr>
      <vt:lpstr>投訴處理-投訴方式與處理流程</vt:lpstr>
      <vt:lpstr>投訴處理-被投訴的對象</vt:lpstr>
      <vt:lpstr>投訴處理-投訴的價值</vt:lpstr>
      <vt:lpstr>投訴處理-基本處理</vt:lpstr>
      <vt:lpstr>投訴處理-特別注意</vt:lpstr>
      <vt:lpstr>投訴處理-投訴者類型</vt:lpstr>
      <vt:lpstr>投訴處理-沒常識</vt:lpstr>
      <vt:lpstr>投訴處理-賣弄知識</vt:lpstr>
      <vt:lpstr>投訴處理-顧客永遠是對的</vt:lpstr>
      <vt:lpstr>投訴處理-頑固說教/打發時間型</vt:lpstr>
      <vt:lpstr>投訴處理-被害妄想症</vt:lpstr>
      <vt:lpstr>投訴處理-激動</vt:lpstr>
      <vt:lpstr>投訴處理-過度潔癖</vt:lpstr>
      <vt:lpstr>投訴處理-死纏爛打</vt:lpstr>
      <vt:lpstr>投訴處理-經典台詞</vt:lpstr>
      <vt:lpstr>實用主義教學理論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課程安排</dc:title>
  <dc:creator>Oscar Leong</dc:creator>
  <cp:lastModifiedBy>Oscar Leong</cp:lastModifiedBy>
  <cp:revision>5</cp:revision>
  <dcterms:created xsi:type="dcterms:W3CDTF">2021-06-11T11:32:05Z</dcterms:created>
  <dcterms:modified xsi:type="dcterms:W3CDTF">2021-06-12T02:03:42Z</dcterms:modified>
</cp:coreProperties>
</file>