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58" r:id="rId3"/>
    <p:sldId id="283" r:id="rId4"/>
    <p:sldId id="257" r:id="rId5"/>
    <p:sldId id="259" r:id="rId6"/>
    <p:sldId id="262" r:id="rId7"/>
    <p:sldId id="260" r:id="rId8"/>
    <p:sldId id="261" r:id="rId9"/>
    <p:sldId id="263" r:id="rId10"/>
    <p:sldId id="264" r:id="rId11"/>
    <p:sldId id="296" r:id="rId12"/>
    <p:sldId id="294" r:id="rId13"/>
    <p:sldId id="295" r:id="rId14"/>
    <p:sldId id="266" r:id="rId15"/>
    <p:sldId id="267" r:id="rId16"/>
    <p:sldId id="265" r:id="rId17"/>
    <p:sldId id="268" r:id="rId18"/>
    <p:sldId id="297" r:id="rId19"/>
    <p:sldId id="270" r:id="rId20"/>
    <p:sldId id="269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92" r:id="rId32"/>
    <p:sldId id="293" r:id="rId33"/>
    <p:sldId id="282" r:id="rId34"/>
    <p:sldId id="284" r:id="rId35"/>
    <p:sldId id="285" r:id="rId36"/>
    <p:sldId id="286" r:id="rId37"/>
    <p:sldId id="291" r:id="rId38"/>
    <p:sldId id="289" r:id="rId39"/>
    <p:sldId id="287" r:id="rId40"/>
    <p:sldId id="290" r:id="rId41"/>
    <p:sldId id="288" r:id="rId42"/>
  </p:sldIdLst>
  <p:sldSz cx="12192000" cy="6858000"/>
  <p:notesSz cx="6858000" cy="9144000"/>
  <p:defaultTextStyle>
    <a:defPPr>
      <a:defRPr lang="zh-M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68"/>
    <p:restoredTop sz="86395"/>
  </p:normalViewPr>
  <p:slideViewPr>
    <p:cSldViewPr snapToGrid="0" snapToObjects="1">
      <p:cViewPr varScale="1">
        <p:scale>
          <a:sx n="109" d="100"/>
          <a:sy n="109" d="100"/>
        </p:scale>
        <p:origin x="216" y="200"/>
      </p:cViewPr>
      <p:guideLst/>
    </p:cSldViewPr>
  </p:slideViewPr>
  <p:outlineViewPr>
    <p:cViewPr>
      <p:scale>
        <a:sx n="33" d="100"/>
        <a:sy n="33" d="100"/>
      </p:scale>
      <p:origin x="0" y="-77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-5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C626E2-28D2-E04E-BA1A-15C0C3866A25}" type="doc">
      <dgm:prSet loTypeId="urn:microsoft.com/office/officeart/2005/8/layout/venn1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CA8180B-1FC1-E74D-B6AD-4560DAE920DD}">
      <dgm:prSet phldrT="[文字]"/>
      <dgm:spPr/>
      <dgm:t>
        <a:bodyPr/>
        <a:lstStyle/>
        <a:p>
          <a:r>
            <a:rPr lang="zh-TW" altLang="en-US" dirty="0"/>
            <a:t>博物館</a:t>
          </a:r>
        </a:p>
      </dgm:t>
    </dgm:pt>
    <dgm:pt modelId="{447AB2C5-6A81-794D-BE0A-904DE16F411C}" type="parTrans" cxnId="{01516065-0798-314E-A02A-BB752D0F21EC}">
      <dgm:prSet/>
      <dgm:spPr/>
      <dgm:t>
        <a:bodyPr/>
        <a:lstStyle/>
        <a:p>
          <a:endParaRPr lang="zh-TW" altLang="en-US"/>
        </a:p>
      </dgm:t>
    </dgm:pt>
    <dgm:pt modelId="{647CB349-5246-DB40-B8F2-D1AC68B06389}" type="sibTrans" cxnId="{01516065-0798-314E-A02A-BB752D0F21EC}">
      <dgm:prSet/>
      <dgm:spPr/>
      <dgm:t>
        <a:bodyPr/>
        <a:lstStyle/>
        <a:p>
          <a:endParaRPr lang="zh-TW" altLang="en-US"/>
        </a:p>
      </dgm:t>
    </dgm:pt>
    <dgm:pt modelId="{6877CD36-91E1-A64A-8220-85E20B4B41D7}">
      <dgm:prSet phldrT="[文字]"/>
      <dgm:spPr/>
      <dgm:t>
        <a:bodyPr/>
        <a:lstStyle/>
        <a:p>
          <a:r>
            <a:rPr lang="zh-TW" altLang="en-US" dirty="0"/>
            <a:t>管理</a:t>
          </a:r>
        </a:p>
      </dgm:t>
    </dgm:pt>
    <dgm:pt modelId="{8A8A7C54-E81F-5F48-AA00-4CC0BDC27E28}" type="parTrans" cxnId="{952EDF49-9461-EF4B-B463-CE8DCC7F2E9C}">
      <dgm:prSet/>
      <dgm:spPr/>
      <dgm:t>
        <a:bodyPr/>
        <a:lstStyle/>
        <a:p>
          <a:endParaRPr lang="zh-TW" altLang="en-US"/>
        </a:p>
      </dgm:t>
    </dgm:pt>
    <dgm:pt modelId="{62891930-AFD1-FC44-B2CF-E9DDAF5FBF6E}" type="sibTrans" cxnId="{952EDF49-9461-EF4B-B463-CE8DCC7F2E9C}">
      <dgm:prSet/>
      <dgm:spPr/>
      <dgm:t>
        <a:bodyPr/>
        <a:lstStyle/>
        <a:p>
          <a:endParaRPr lang="zh-TW" altLang="en-US"/>
        </a:p>
      </dgm:t>
    </dgm:pt>
    <dgm:pt modelId="{43081A88-CF30-6140-A0B2-B3AF44120FCE}">
      <dgm:prSet phldrT="[文字]"/>
      <dgm:spPr/>
      <dgm:t>
        <a:bodyPr/>
        <a:lstStyle/>
        <a:p>
          <a:r>
            <a:rPr lang="zh-TW" altLang="en-US" dirty="0"/>
            <a:t>教育</a:t>
          </a:r>
        </a:p>
      </dgm:t>
    </dgm:pt>
    <dgm:pt modelId="{DD9C14BE-92FE-204D-BDC8-F5EB10F556C3}" type="parTrans" cxnId="{0DE8DC6D-FB61-BD47-9E10-A7351EED34BE}">
      <dgm:prSet/>
      <dgm:spPr/>
      <dgm:t>
        <a:bodyPr/>
        <a:lstStyle/>
        <a:p>
          <a:endParaRPr lang="zh-TW" altLang="en-US"/>
        </a:p>
      </dgm:t>
    </dgm:pt>
    <dgm:pt modelId="{D4456F34-AAF2-DF48-92D5-0DD58BC097B2}" type="sibTrans" cxnId="{0DE8DC6D-FB61-BD47-9E10-A7351EED34BE}">
      <dgm:prSet/>
      <dgm:spPr/>
      <dgm:t>
        <a:bodyPr/>
        <a:lstStyle/>
        <a:p>
          <a:endParaRPr lang="zh-TW" altLang="en-US"/>
        </a:p>
      </dgm:t>
    </dgm:pt>
    <dgm:pt modelId="{8DAE51C6-C843-5D47-9B8E-5F55F5BAA45C}" type="pres">
      <dgm:prSet presAssocID="{5FC626E2-28D2-E04E-BA1A-15C0C3866A25}" presName="compositeShape" presStyleCnt="0">
        <dgm:presLayoutVars>
          <dgm:chMax val="7"/>
          <dgm:dir/>
          <dgm:resizeHandles val="exact"/>
        </dgm:presLayoutVars>
      </dgm:prSet>
      <dgm:spPr/>
    </dgm:pt>
    <dgm:pt modelId="{F9C18B1C-868B-5245-BAD1-1636B22799CC}" type="pres">
      <dgm:prSet presAssocID="{ECA8180B-1FC1-E74D-B6AD-4560DAE920DD}" presName="circ1" presStyleLbl="vennNode1" presStyleIdx="0" presStyleCnt="3"/>
      <dgm:spPr/>
    </dgm:pt>
    <dgm:pt modelId="{84C22616-B5FE-2748-B385-06F393309B1B}" type="pres">
      <dgm:prSet presAssocID="{ECA8180B-1FC1-E74D-B6AD-4560DAE920D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3F01C71-AA94-BA49-9798-9F3418C0023A}" type="pres">
      <dgm:prSet presAssocID="{6877CD36-91E1-A64A-8220-85E20B4B41D7}" presName="circ2" presStyleLbl="vennNode1" presStyleIdx="1" presStyleCnt="3"/>
      <dgm:spPr/>
    </dgm:pt>
    <dgm:pt modelId="{101551CC-DA6E-1940-9129-8FFB28CE6272}" type="pres">
      <dgm:prSet presAssocID="{6877CD36-91E1-A64A-8220-85E20B4B41D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ED920A5-D375-B143-B783-860C9EE7243D}" type="pres">
      <dgm:prSet presAssocID="{43081A88-CF30-6140-A0B2-B3AF44120FCE}" presName="circ3" presStyleLbl="vennNode1" presStyleIdx="2" presStyleCnt="3"/>
      <dgm:spPr/>
    </dgm:pt>
    <dgm:pt modelId="{1CA03F66-E746-0241-BBAE-0A811B0442C5}" type="pres">
      <dgm:prSet presAssocID="{43081A88-CF30-6140-A0B2-B3AF44120FC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2A87408-EBE1-084D-963A-7BAECCB5EC44}" type="presOf" srcId="{43081A88-CF30-6140-A0B2-B3AF44120FCE}" destId="{1CA03F66-E746-0241-BBAE-0A811B0442C5}" srcOrd="1" destOrd="0" presId="urn:microsoft.com/office/officeart/2005/8/layout/venn1"/>
    <dgm:cxn modelId="{819B533C-B750-EA4E-BB2B-D5C1120EE73B}" type="presOf" srcId="{6877CD36-91E1-A64A-8220-85E20B4B41D7}" destId="{C3F01C71-AA94-BA49-9798-9F3418C0023A}" srcOrd="0" destOrd="0" presId="urn:microsoft.com/office/officeart/2005/8/layout/venn1"/>
    <dgm:cxn modelId="{952EDF49-9461-EF4B-B463-CE8DCC7F2E9C}" srcId="{5FC626E2-28D2-E04E-BA1A-15C0C3866A25}" destId="{6877CD36-91E1-A64A-8220-85E20B4B41D7}" srcOrd="1" destOrd="0" parTransId="{8A8A7C54-E81F-5F48-AA00-4CC0BDC27E28}" sibTransId="{62891930-AFD1-FC44-B2CF-E9DDAF5FBF6E}"/>
    <dgm:cxn modelId="{4174E04C-9347-A94B-B31A-8E44F7721118}" type="presOf" srcId="{43081A88-CF30-6140-A0B2-B3AF44120FCE}" destId="{FED920A5-D375-B143-B783-860C9EE7243D}" srcOrd="0" destOrd="0" presId="urn:microsoft.com/office/officeart/2005/8/layout/venn1"/>
    <dgm:cxn modelId="{97931F4F-CA76-7D40-AA1E-5D8409199D8E}" type="presOf" srcId="{ECA8180B-1FC1-E74D-B6AD-4560DAE920DD}" destId="{F9C18B1C-868B-5245-BAD1-1636B22799CC}" srcOrd="0" destOrd="0" presId="urn:microsoft.com/office/officeart/2005/8/layout/venn1"/>
    <dgm:cxn modelId="{01516065-0798-314E-A02A-BB752D0F21EC}" srcId="{5FC626E2-28D2-E04E-BA1A-15C0C3866A25}" destId="{ECA8180B-1FC1-E74D-B6AD-4560DAE920DD}" srcOrd="0" destOrd="0" parTransId="{447AB2C5-6A81-794D-BE0A-904DE16F411C}" sibTransId="{647CB349-5246-DB40-B8F2-D1AC68B06389}"/>
    <dgm:cxn modelId="{BB372C69-9665-474C-88E3-6E75A42156C9}" type="presOf" srcId="{6877CD36-91E1-A64A-8220-85E20B4B41D7}" destId="{101551CC-DA6E-1940-9129-8FFB28CE6272}" srcOrd="1" destOrd="0" presId="urn:microsoft.com/office/officeart/2005/8/layout/venn1"/>
    <dgm:cxn modelId="{0DE8DC6D-FB61-BD47-9E10-A7351EED34BE}" srcId="{5FC626E2-28D2-E04E-BA1A-15C0C3866A25}" destId="{43081A88-CF30-6140-A0B2-B3AF44120FCE}" srcOrd="2" destOrd="0" parTransId="{DD9C14BE-92FE-204D-BDC8-F5EB10F556C3}" sibTransId="{D4456F34-AAF2-DF48-92D5-0DD58BC097B2}"/>
    <dgm:cxn modelId="{D8C946A7-F4D1-3841-846B-8EE647A27145}" type="presOf" srcId="{5FC626E2-28D2-E04E-BA1A-15C0C3866A25}" destId="{8DAE51C6-C843-5D47-9B8E-5F55F5BAA45C}" srcOrd="0" destOrd="0" presId="urn:microsoft.com/office/officeart/2005/8/layout/venn1"/>
    <dgm:cxn modelId="{987E75E4-6EB3-8542-88C7-338FFB0D67A2}" type="presOf" srcId="{ECA8180B-1FC1-E74D-B6AD-4560DAE920DD}" destId="{84C22616-B5FE-2748-B385-06F393309B1B}" srcOrd="1" destOrd="0" presId="urn:microsoft.com/office/officeart/2005/8/layout/venn1"/>
    <dgm:cxn modelId="{48CEBAC0-F762-434C-86A7-DF867507BEA4}" type="presParOf" srcId="{8DAE51C6-C843-5D47-9B8E-5F55F5BAA45C}" destId="{F9C18B1C-868B-5245-BAD1-1636B22799CC}" srcOrd="0" destOrd="0" presId="urn:microsoft.com/office/officeart/2005/8/layout/venn1"/>
    <dgm:cxn modelId="{76E9B204-C8E9-E347-B778-8D9691801DF5}" type="presParOf" srcId="{8DAE51C6-C843-5D47-9B8E-5F55F5BAA45C}" destId="{84C22616-B5FE-2748-B385-06F393309B1B}" srcOrd="1" destOrd="0" presId="urn:microsoft.com/office/officeart/2005/8/layout/venn1"/>
    <dgm:cxn modelId="{DD51CBF7-B7AB-6E41-A154-F54F7DEEE757}" type="presParOf" srcId="{8DAE51C6-C843-5D47-9B8E-5F55F5BAA45C}" destId="{C3F01C71-AA94-BA49-9798-9F3418C0023A}" srcOrd="2" destOrd="0" presId="urn:microsoft.com/office/officeart/2005/8/layout/venn1"/>
    <dgm:cxn modelId="{F3AB19FE-4952-1642-9C13-AAB35DB1F72D}" type="presParOf" srcId="{8DAE51C6-C843-5D47-9B8E-5F55F5BAA45C}" destId="{101551CC-DA6E-1940-9129-8FFB28CE6272}" srcOrd="3" destOrd="0" presId="urn:microsoft.com/office/officeart/2005/8/layout/venn1"/>
    <dgm:cxn modelId="{584AACB1-6627-3649-B208-0BA611882EE3}" type="presParOf" srcId="{8DAE51C6-C843-5D47-9B8E-5F55F5BAA45C}" destId="{FED920A5-D375-B143-B783-860C9EE7243D}" srcOrd="4" destOrd="0" presId="urn:microsoft.com/office/officeart/2005/8/layout/venn1"/>
    <dgm:cxn modelId="{7A8F7A73-B61A-ED4B-91EB-1109A91650AE}" type="presParOf" srcId="{8DAE51C6-C843-5D47-9B8E-5F55F5BAA45C}" destId="{1CA03F66-E746-0241-BBAE-0A811B0442C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1E0519-2579-2C46-834B-BEBF3B03E09A}" type="doc">
      <dgm:prSet loTypeId="urn:microsoft.com/office/officeart/2008/layout/RadialCluster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965BA69-5B3B-214B-9015-0033CB326D89}">
      <dgm:prSet phldrT="[文字]"/>
      <dgm:spPr/>
      <dgm:t>
        <a:bodyPr/>
        <a:lstStyle/>
        <a:p>
          <a:r>
            <a:rPr lang="zh-TW" altLang="en-US" dirty="0"/>
            <a:t>博物館管理</a:t>
          </a:r>
        </a:p>
      </dgm:t>
    </dgm:pt>
    <dgm:pt modelId="{66EFA6F0-2650-9847-9997-4C4F3BB2283B}" type="parTrans" cxnId="{9D698F06-7813-E843-9A4E-6789D8E59449}">
      <dgm:prSet/>
      <dgm:spPr/>
      <dgm:t>
        <a:bodyPr/>
        <a:lstStyle/>
        <a:p>
          <a:endParaRPr lang="zh-TW" altLang="en-US"/>
        </a:p>
      </dgm:t>
    </dgm:pt>
    <dgm:pt modelId="{14E9D177-0BD4-A345-93A2-B319B7CC5992}" type="sibTrans" cxnId="{9D698F06-7813-E843-9A4E-6789D8E59449}">
      <dgm:prSet/>
      <dgm:spPr/>
      <dgm:t>
        <a:bodyPr/>
        <a:lstStyle/>
        <a:p>
          <a:endParaRPr lang="zh-TW" altLang="en-US"/>
        </a:p>
      </dgm:t>
    </dgm:pt>
    <dgm:pt modelId="{DC0D8C45-BDCA-4546-95CD-A716FB72C866}">
      <dgm:prSet phldrT="[文字]"/>
      <dgm:spPr/>
      <dgm:t>
        <a:bodyPr/>
        <a:lstStyle/>
        <a:p>
          <a:r>
            <a:rPr lang="zh-TW" altLang="en-US" dirty="0"/>
            <a:t>教育管理</a:t>
          </a:r>
        </a:p>
      </dgm:t>
    </dgm:pt>
    <dgm:pt modelId="{6CD28F06-FD6B-D743-B265-2D8194000629}" type="parTrans" cxnId="{7AF10EF7-E6F4-934F-A37F-527C776C3A0A}">
      <dgm:prSet/>
      <dgm:spPr/>
      <dgm:t>
        <a:bodyPr/>
        <a:lstStyle/>
        <a:p>
          <a:endParaRPr lang="zh-TW" altLang="en-US"/>
        </a:p>
      </dgm:t>
    </dgm:pt>
    <dgm:pt modelId="{25513A06-7577-3145-AD9C-455989BFD9A7}" type="sibTrans" cxnId="{7AF10EF7-E6F4-934F-A37F-527C776C3A0A}">
      <dgm:prSet/>
      <dgm:spPr/>
      <dgm:t>
        <a:bodyPr/>
        <a:lstStyle/>
        <a:p>
          <a:endParaRPr lang="zh-TW" altLang="en-US"/>
        </a:p>
      </dgm:t>
    </dgm:pt>
    <dgm:pt modelId="{B05D0C92-21E1-9241-98B1-E53F5B6DDC8F}">
      <dgm:prSet phldrT="[文字]" custT="1"/>
      <dgm:spPr/>
      <dgm:t>
        <a:bodyPr/>
        <a:lstStyle/>
        <a:p>
          <a:r>
            <a:rPr lang="zh-TW" altLang="en-US" sz="3200" dirty="0"/>
            <a:t>教育活動</a:t>
          </a:r>
        </a:p>
      </dgm:t>
    </dgm:pt>
    <dgm:pt modelId="{96E98457-759D-2940-8525-64AF55A80771}" type="parTrans" cxnId="{3E8B19FC-9DD1-6143-8E32-6411DA5E4C84}">
      <dgm:prSet/>
      <dgm:spPr/>
      <dgm:t>
        <a:bodyPr/>
        <a:lstStyle/>
        <a:p>
          <a:endParaRPr lang="zh-TW" altLang="en-US"/>
        </a:p>
      </dgm:t>
    </dgm:pt>
    <dgm:pt modelId="{9E7C3E7E-9B61-CF44-9B6D-CC398B05F8B0}" type="sibTrans" cxnId="{3E8B19FC-9DD1-6143-8E32-6411DA5E4C84}">
      <dgm:prSet/>
      <dgm:spPr/>
      <dgm:t>
        <a:bodyPr/>
        <a:lstStyle/>
        <a:p>
          <a:endParaRPr lang="zh-TW" altLang="en-US"/>
        </a:p>
      </dgm:t>
    </dgm:pt>
    <dgm:pt modelId="{9C4C9917-3368-9F46-A216-C596170DD8ED}">
      <dgm:prSet phldrT="[文字]"/>
      <dgm:spPr/>
      <dgm:t>
        <a:bodyPr/>
        <a:lstStyle/>
        <a:p>
          <a:r>
            <a:rPr lang="zh-TW" altLang="en-US" dirty="0"/>
            <a:t>設施管理、</a:t>
          </a:r>
          <a:br>
            <a:rPr lang="en-US" altLang="zh-TW" dirty="0"/>
          </a:br>
          <a:r>
            <a:rPr lang="zh-TW" altLang="en-US" dirty="0"/>
            <a:t>藏品管理、</a:t>
          </a:r>
          <a:br>
            <a:rPr lang="en-US" altLang="zh-TW" dirty="0"/>
          </a:br>
          <a:r>
            <a:rPr lang="zh-TW" altLang="en-US" dirty="0"/>
            <a:t>⋯⋯</a:t>
          </a:r>
        </a:p>
      </dgm:t>
    </dgm:pt>
    <dgm:pt modelId="{6555D678-43EA-A747-B4D3-ADE794FCEF3F}" type="parTrans" cxnId="{AD6C0968-399C-1B4A-958F-EAB010D3B37C}">
      <dgm:prSet/>
      <dgm:spPr/>
      <dgm:t>
        <a:bodyPr/>
        <a:lstStyle/>
        <a:p>
          <a:endParaRPr lang="zh-TW" altLang="en-US"/>
        </a:p>
      </dgm:t>
    </dgm:pt>
    <dgm:pt modelId="{CB80C256-44A6-2A4E-B8AE-617752284F86}" type="sibTrans" cxnId="{AD6C0968-399C-1B4A-958F-EAB010D3B37C}">
      <dgm:prSet/>
      <dgm:spPr/>
      <dgm:t>
        <a:bodyPr/>
        <a:lstStyle/>
        <a:p>
          <a:endParaRPr lang="zh-TW" altLang="en-US"/>
        </a:p>
      </dgm:t>
    </dgm:pt>
    <dgm:pt modelId="{68552278-06F8-8147-A9F7-FB9550B015BF}">
      <dgm:prSet/>
      <dgm:spPr/>
      <dgm:t>
        <a:bodyPr/>
        <a:lstStyle/>
        <a:p>
          <a:r>
            <a:rPr lang="zh-TW" altLang="en-US" dirty="0"/>
            <a:t>教育內容</a:t>
          </a:r>
        </a:p>
      </dgm:t>
    </dgm:pt>
    <dgm:pt modelId="{1B0D2381-628D-C54E-B210-2348EFCDF90B}" type="parTrans" cxnId="{B8B95DF9-5F81-3643-A511-55C7160FAEC5}">
      <dgm:prSet/>
      <dgm:spPr/>
      <dgm:t>
        <a:bodyPr/>
        <a:lstStyle/>
        <a:p>
          <a:endParaRPr lang="zh-TW" altLang="en-US"/>
        </a:p>
      </dgm:t>
    </dgm:pt>
    <dgm:pt modelId="{274F3DA7-BF01-5E43-A6DE-CABFD935DBCC}" type="sibTrans" cxnId="{B8B95DF9-5F81-3643-A511-55C7160FAEC5}">
      <dgm:prSet/>
      <dgm:spPr/>
      <dgm:t>
        <a:bodyPr/>
        <a:lstStyle/>
        <a:p>
          <a:endParaRPr lang="zh-TW" altLang="en-US"/>
        </a:p>
      </dgm:t>
    </dgm:pt>
    <dgm:pt modelId="{D487944D-5B8D-9F4B-BCDB-9A45D6DF1BC2}" type="pres">
      <dgm:prSet presAssocID="{3E1E0519-2579-2C46-834B-BEBF3B03E09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6BF2121-A11E-7B46-86A6-BBF63C3008EF}" type="pres">
      <dgm:prSet presAssocID="{5965BA69-5B3B-214B-9015-0033CB326D89}" presName="textCenter" presStyleLbl="node1" presStyleIdx="0" presStyleCnt="5"/>
      <dgm:spPr/>
    </dgm:pt>
    <dgm:pt modelId="{04F19AB1-5E8C-4349-9F91-6A2B70E7BF41}" type="pres">
      <dgm:prSet presAssocID="{5965BA69-5B3B-214B-9015-0033CB326D89}" presName="cycle_1" presStyleCnt="0"/>
      <dgm:spPr/>
    </dgm:pt>
    <dgm:pt modelId="{3A09199E-2086-BD41-95C5-13BAF8064768}" type="pres">
      <dgm:prSet presAssocID="{DC0D8C45-BDCA-4546-95CD-A716FB72C866}" presName="childCenter1" presStyleLbl="node1" presStyleIdx="1" presStyleCnt="5" custScaleX="212721"/>
      <dgm:spPr/>
    </dgm:pt>
    <dgm:pt modelId="{2028D533-D00F-9F4A-AD70-515F3BFCA3EE}" type="pres">
      <dgm:prSet presAssocID="{96E98457-759D-2940-8525-64AF55A80771}" presName="Name141" presStyleLbl="parChTrans1D3" presStyleIdx="0" presStyleCnt="2"/>
      <dgm:spPr/>
    </dgm:pt>
    <dgm:pt modelId="{6E91C9AB-EF91-CB4C-B260-AD8280E036E3}" type="pres">
      <dgm:prSet presAssocID="{B05D0C92-21E1-9241-98B1-E53F5B6DDC8F}" presName="text1" presStyleLbl="node1" presStyleIdx="2" presStyleCnt="5" custScaleX="193690" custRadScaleRad="126186" custRadScaleInc="-47746">
        <dgm:presLayoutVars>
          <dgm:bulletEnabled val="1"/>
        </dgm:presLayoutVars>
      </dgm:prSet>
      <dgm:spPr/>
    </dgm:pt>
    <dgm:pt modelId="{6028F536-8791-494B-ADAE-5549176D4B50}" type="pres">
      <dgm:prSet presAssocID="{1B0D2381-628D-C54E-B210-2348EFCDF90B}" presName="Name141" presStyleLbl="parChTrans1D3" presStyleIdx="1" presStyleCnt="2"/>
      <dgm:spPr/>
    </dgm:pt>
    <dgm:pt modelId="{9B36B633-8518-6648-B9C5-73CA0F1510F8}" type="pres">
      <dgm:prSet presAssocID="{68552278-06F8-8147-A9F7-FB9550B015BF}" presName="text1" presStyleLbl="node1" presStyleIdx="3" presStyleCnt="5" custScaleX="268896" custRadScaleRad="82707" custRadScaleInc="-20979">
        <dgm:presLayoutVars>
          <dgm:bulletEnabled val="1"/>
        </dgm:presLayoutVars>
      </dgm:prSet>
      <dgm:spPr/>
    </dgm:pt>
    <dgm:pt modelId="{DA1D8E0D-D1DD-C940-973F-6E682E664108}" type="pres">
      <dgm:prSet presAssocID="{6CD28F06-FD6B-D743-B265-2D8194000629}" presName="Name144" presStyleLbl="parChTrans1D2" presStyleIdx="0" presStyleCnt="2"/>
      <dgm:spPr/>
    </dgm:pt>
    <dgm:pt modelId="{070ECE0F-4AB8-3347-90BE-300BEB6775F4}" type="pres">
      <dgm:prSet presAssocID="{5965BA69-5B3B-214B-9015-0033CB326D89}" presName="cycle_2" presStyleCnt="0"/>
      <dgm:spPr/>
    </dgm:pt>
    <dgm:pt modelId="{BA5F351F-5F9A-8F45-B74B-841E571534B9}" type="pres">
      <dgm:prSet presAssocID="{9C4C9917-3368-9F46-A216-C596170DD8ED}" presName="childCenter2" presStyleLbl="node1" presStyleIdx="4" presStyleCnt="5" custScaleX="178451" custScaleY="152912" custLinFactNeighborX="-58029" custLinFactNeighborY="-48984"/>
      <dgm:spPr/>
    </dgm:pt>
    <dgm:pt modelId="{0AD66D7D-CD69-0B4F-8060-11CCD71CB43A}" type="pres">
      <dgm:prSet presAssocID="{6555D678-43EA-A747-B4D3-ADE794FCEF3F}" presName="Name221" presStyleLbl="parChTrans1D2" presStyleIdx="1" presStyleCnt="2"/>
      <dgm:spPr/>
    </dgm:pt>
  </dgm:ptLst>
  <dgm:cxnLst>
    <dgm:cxn modelId="{9EC6BC03-8756-F444-A107-E15485830EA3}" type="presOf" srcId="{68552278-06F8-8147-A9F7-FB9550B015BF}" destId="{9B36B633-8518-6648-B9C5-73CA0F1510F8}" srcOrd="0" destOrd="0" presId="urn:microsoft.com/office/officeart/2008/layout/RadialCluster"/>
    <dgm:cxn modelId="{9D698F06-7813-E843-9A4E-6789D8E59449}" srcId="{3E1E0519-2579-2C46-834B-BEBF3B03E09A}" destId="{5965BA69-5B3B-214B-9015-0033CB326D89}" srcOrd="0" destOrd="0" parTransId="{66EFA6F0-2650-9847-9997-4C4F3BB2283B}" sibTransId="{14E9D177-0BD4-A345-93A2-B319B7CC5992}"/>
    <dgm:cxn modelId="{906D030A-A654-804A-9E2E-B6B69E30E4E1}" type="presOf" srcId="{6CD28F06-FD6B-D743-B265-2D8194000629}" destId="{DA1D8E0D-D1DD-C940-973F-6E682E664108}" srcOrd="0" destOrd="0" presId="urn:microsoft.com/office/officeart/2008/layout/RadialCluster"/>
    <dgm:cxn modelId="{55CFEA16-C514-204D-B037-36E9E75ACB27}" type="presOf" srcId="{96E98457-759D-2940-8525-64AF55A80771}" destId="{2028D533-D00F-9F4A-AD70-515F3BFCA3EE}" srcOrd="0" destOrd="0" presId="urn:microsoft.com/office/officeart/2008/layout/RadialCluster"/>
    <dgm:cxn modelId="{CDDD7852-0DEC-2E45-B10D-6CFCB0707E7D}" type="presOf" srcId="{5965BA69-5B3B-214B-9015-0033CB326D89}" destId="{56BF2121-A11E-7B46-86A6-BBF63C3008EF}" srcOrd="0" destOrd="0" presId="urn:microsoft.com/office/officeart/2008/layout/RadialCluster"/>
    <dgm:cxn modelId="{9196DD62-D3AB-CB48-9726-B0B9E9518014}" type="presOf" srcId="{3E1E0519-2579-2C46-834B-BEBF3B03E09A}" destId="{D487944D-5B8D-9F4B-BCDB-9A45D6DF1BC2}" srcOrd="0" destOrd="0" presId="urn:microsoft.com/office/officeart/2008/layout/RadialCluster"/>
    <dgm:cxn modelId="{AD6C0968-399C-1B4A-958F-EAB010D3B37C}" srcId="{5965BA69-5B3B-214B-9015-0033CB326D89}" destId="{9C4C9917-3368-9F46-A216-C596170DD8ED}" srcOrd="1" destOrd="0" parTransId="{6555D678-43EA-A747-B4D3-ADE794FCEF3F}" sibTransId="{CB80C256-44A6-2A4E-B8AE-617752284F86}"/>
    <dgm:cxn modelId="{D0B83074-E182-CE4C-8353-B0419891BE10}" type="presOf" srcId="{B05D0C92-21E1-9241-98B1-E53F5B6DDC8F}" destId="{6E91C9AB-EF91-CB4C-B260-AD8280E036E3}" srcOrd="0" destOrd="0" presId="urn:microsoft.com/office/officeart/2008/layout/RadialCluster"/>
    <dgm:cxn modelId="{4B9C559E-DD91-7E46-B45B-E7B6D92485C4}" type="presOf" srcId="{1B0D2381-628D-C54E-B210-2348EFCDF90B}" destId="{6028F536-8791-494B-ADAE-5549176D4B50}" srcOrd="0" destOrd="0" presId="urn:microsoft.com/office/officeart/2008/layout/RadialCluster"/>
    <dgm:cxn modelId="{B63733B1-44BC-8E49-BC5A-E33BD881D0AC}" type="presOf" srcId="{6555D678-43EA-A747-B4D3-ADE794FCEF3F}" destId="{0AD66D7D-CD69-0B4F-8060-11CCD71CB43A}" srcOrd="0" destOrd="0" presId="urn:microsoft.com/office/officeart/2008/layout/RadialCluster"/>
    <dgm:cxn modelId="{754FA3BB-75A2-FA45-AB62-96D0668496B8}" type="presOf" srcId="{DC0D8C45-BDCA-4546-95CD-A716FB72C866}" destId="{3A09199E-2086-BD41-95C5-13BAF8064768}" srcOrd="0" destOrd="0" presId="urn:microsoft.com/office/officeart/2008/layout/RadialCluster"/>
    <dgm:cxn modelId="{364C98EF-0A80-E646-97BC-C8514D2F1D4C}" type="presOf" srcId="{9C4C9917-3368-9F46-A216-C596170DD8ED}" destId="{BA5F351F-5F9A-8F45-B74B-841E571534B9}" srcOrd="0" destOrd="0" presId="urn:microsoft.com/office/officeart/2008/layout/RadialCluster"/>
    <dgm:cxn modelId="{7AF10EF7-E6F4-934F-A37F-527C776C3A0A}" srcId="{5965BA69-5B3B-214B-9015-0033CB326D89}" destId="{DC0D8C45-BDCA-4546-95CD-A716FB72C866}" srcOrd="0" destOrd="0" parTransId="{6CD28F06-FD6B-D743-B265-2D8194000629}" sibTransId="{25513A06-7577-3145-AD9C-455989BFD9A7}"/>
    <dgm:cxn modelId="{B8B95DF9-5F81-3643-A511-55C7160FAEC5}" srcId="{DC0D8C45-BDCA-4546-95CD-A716FB72C866}" destId="{68552278-06F8-8147-A9F7-FB9550B015BF}" srcOrd="1" destOrd="0" parTransId="{1B0D2381-628D-C54E-B210-2348EFCDF90B}" sibTransId="{274F3DA7-BF01-5E43-A6DE-CABFD935DBCC}"/>
    <dgm:cxn modelId="{3E8B19FC-9DD1-6143-8E32-6411DA5E4C84}" srcId="{DC0D8C45-BDCA-4546-95CD-A716FB72C866}" destId="{B05D0C92-21E1-9241-98B1-E53F5B6DDC8F}" srcOrd="0" destOrd="0" parTransId="{96E98457-759D-2940-8525-64AF55A80771}" sibTransId="{9E7C3E7E-9B61-CF44-9B6D-CC398B05F8B0}"/>
    <dgm:cxn modelId="{AD0C2750-6632-1145-B0A5-E5BCD57191D5}" type="presParOf" srcId="{D487944D-5B8D-9F4B-BCDB-9A45D6DF1BC2}" destId="{56BF2121-A11E-7B46-86A6-BBF63C3008EF}" srcOrd="0" destOrd="0" presId="urn:microsoft.com/office/officeart/2008/layout/RadialCluster"/>
    <dgm:cxn modelId="{389C4674-4F42-5749-99CC-D4979A8079B1}" type="presParOf" srcId="{D487944D-5B8D-9F4B-BCDB-9A45D6DF1BC2}" destId="{04F19AB1-5E8C-4349-9F91-6A2B70E7BF41}" srcOrd="1" destOrd="0" presId="urn:microsoft.com/office/officeart/2008/layout/RadialCluster"/>
    <dgm:cxn modelId="{AA99AAC1-111E-8343-ABAE-4E0F1F4C4C6A}" type="presParOf" srcId="{04F19AB1-5E8C-4349-9F91-6A2B70E7BF41}" destId="{3A09199E-2086-BD41-95C5-13BAF8064768}" srcOrd="0" destOrd="0" presId="urn:microsoft.com/office/officeart/2008/layout/RadialCluster"/>
    <dgm:cxn modelId="{052F54A6-4C13-C64F-AFD9-56BA87A2D89A}" type="presParOf" srcId="{04F19AB1-5E8C-4349-9F91-6A2B70E7BF41}" destId="{2028D533-D00F-9F4A-AD70-515F3BFCA3EE}" srcOrd="1" destOrd="0" presId="urn:microsoft.com/office/officeart/2008/layout/RadialCluster"/>
    <dgm:cxn modelId="{D4FBDFF0-C893-034E-BC7D-35011620649C}" type="presParOf" srcId="{04F19AB1-5E8C-4349-9F91-6A2B70E7BF41}" destId="{6E91C9AB-EF91-CB4C-B260-AD8280E036E3}" srcOrd="2" destOrd="0" presId="urn:microsoft.com/office/officeart/2008/layout/RadialCluster"/>
    <dgm:cxn modelId="{E5F6CDC2-C59F-BC4F-A760-739F238E1534}" type="presParOf" srcId="{04F19AB1-5E8C-4349-9F91-6A2B70E7BF41}" destId="{6028F536-8791-494B-ADAE-5549176D4B50}" srcOrd="3" destOrd="0" presId="urn:microsoft.com/office/officeart/2008/layout/RadialCluster"/>
    <dgm:cxn modelId="{43292882-9F66-164E-9FB1-01E730F1E970}" type="presParOf" srcId="{04F19AB1-5E8C-4349-9F91-6A2B70E7BF41}" destId="{9B36B633-8518-6648-B9C5-73CA0F1510F8}" srcOrd="4" destOrd="0" presId="urn:microsoft.com/office/officeart/2008/layout/RadialCluster"/>
    <dgm:cxn modelId="{A51512C8-86CF-5C49-AAD4-B6720DFBD5B3}" type="presParOf" srcId="{D487944D-5B8D-9F4B-BCDB-9A45D6DF1BC2}" destId="{DA1D8E0D-D1DD-C940-973F-6E682E664108}" srcOrd="2" destOrd="0" presId="urn:microsoft.com/office/officeart/2008/layout/RadialCluster"/>
    <dgm:cxn modelId="{38047DEC-798F-7643-A147-1CB8B3A91355}" type="presParOf" srcId="{D487944D-5B8D-9F4B-BCDB-9A45D6DF1BC2}" destId="{070ECE0F-4AB8-3347-90BE-300BEB6775F4}" srcOrd="3" destOrd="0" presId="urn:microsoft.com/office/officeart/2008/layout/RadialCluster"/>
    <dgm:cxn modelId="{3AD36E0D-5CB6-364B-B747-DED135E04D75}" type="presParOf" srcId="{070ECE0F-4AB8-3347-90BE-300BEB6775F4}" destId="{BA5F351F-5F9A-8F45-B74B-841E571534B9}" srcOrd="0" destOrd="0" presId="urn:microsoft.com/office/officeart/2008/layout/RadialCluster"/>
    <dgm:cxn modelId="{AE7478E6-8C41-C740-8166-BCFBE1EE5233}" type="presParOf" srcId="{D487944D-5B8D-9F4B-BCDB-9A45D6DF1BC2}" destId="{0AD66D7D-CD69-0B4F-8060-11CCD71CB43A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18B1C-868B-5245-BAD1-1636B22799CC}">
      <dsp:nvSpPr>
        <dsp:cNvPr id="0" name=""/>
        <dsp:cNvSpPr/>
      </dsp:nvSpPr>
      <dsp:spPr>
        <a:xfrm>
          <a:off x="4267199" y="80596"/>
          <a:ext cx="3868615" cy="38686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500" kern="1200" dirty="0"/>
            <a:t>博物館</a:t>
          </a:r>
        </a:p>
      </dsp:txBody>
      <dsp:txXfrm>
        <a:off x="4783015" y="757603"/>
        <a:ext cx="2836984" cy="1740876"/>
      </dsp:txXfrm>
    </dsp:sp>
    <dsp:sp modelId="{C3F01C71-AA94-BA49-9798-9F3418C0023A}">
      <dsp:nvSpPr>
        <dsp:cNvPr id="0" name=""/>
        <dsp:cNvSpPr/>
      </dsp:nvSpPr>
      <dsp:spPr>
        <a:xfrm>
          <a:off x="5663125" y="2498480"/>
          <a:ext cx="3868615" cy="38686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500" kern="1200" dirty="0"/>
            <a:t>管理</a:t>
          </a:r>
        </a:p>
      </dsp:txBody>
      <dsp:txXfrm>
        <a:off x="6846276" y="3497872"/>
        <a:ext cx="2321169" cy="2127738"/>
      </dsp:txXfrm>
    </dsp:sp>
    <dsp:sp modelId="{FED920A5-D375-B143-B783-860C9EE7243D}">
      <dsp:nvSpPr>
        <dsp:cNvPr id="0" name=""/>
        <dsp:cNvSpPr/>
      </dsp:nvSpPr>
      <dsp:spPr>
        <a:xfrm>
          <a:off x="2871274" y="2498480"/>
          <a:ext cx="3868615" cy="38686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500" kern="1200" dirty="0"/>
            <a:t>教育</a:t>
          </a:r>
        </a:p>
      </dsp:txBody>
      <dsp:txXfrm>
        <a:off x="3235569" y="3497872"/>
        <a:ext cx="2321169" cy="21277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D66D7D-CD69-0B4F-8060-11CCD71CB43A}">
      <dsp:nvSpPr>
        <dsp:cNvPr id="0" name=""/>
        <dsp:cNvSpPr/>
      </dsp:nvSpPr>
      <dsp:spPr>
        <a:xfrm rot="10824120">
          <a:off x="3790685" y="4770147"/>
          <a:ext cx="10993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9931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1D8E0D-D1DD-C940-973F-6E682E664108}">
      <dsp:nvSpPr>
        <dsp:cNvPr id="0" name=""/>
        <dsp:cNvSpPr/>
      </dsp:nvSpPr>
      <dsp:spPr>
        <a:xfrm rot="15807637">
          <a:off x="5725663" y="3473940"/>
          <a:ext cx="3235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353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BF2121-A11E-7B46-86A6-BBF63C3008EF}">
      <dsp:nvSpPr>
        <dsp:cNvPr id="0" name=""/>
        <dsp:cNvSpPr/>
      </dsp:nvSpPr>
      <dsp:spPr>
        <a:xfrm>
          <a:off x="4889988" y="3634658"/>
          <a:ext cx="2294792" cy="22947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500" kern="1200" dirty="0"/>
            <a:t>博物館管理</a:t>
          </a:r>
        </a:p>
      </dsp:txBody>
      <dsp:txXfrm>
        <a:off x="5002011" y="3746681"/>
        <a:ext cx="2070746" cy="2070746"/>
      </dsp:txXfrm>
    </dsp:sp>
    <dsp:sp modelId="{3A09199E-2086-BD41-95C5-13BAF8064768}">
      <dsp:nvSpPr>
        <dsp:cNvPr id="0" name=""/>
        <dsp:cNvSpPr/>
      </dsp:nvSpPr>
      <dsp:spPr>
        <a:xfrm>
          <a:off x="4424965" y="2024957"/>
          <a:ext cx="2740412" cy="1288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/>
            <a:t>教育管理</a:t>
          </a:r>
        </a:p>
      </dsp:txBody>
      <dsp:txXfrm>
        <a:off x="4487853" y="2087845"/>
        <a:ext cx="2614636" cy="1162489"/>
      </dsp:txXfrm>
    </dsp:sp>
    <dsp:sp modelId="{2028D533-D00F-9F4A-AD70-515F3BFCA3EE}">
      <dsp:nvSpPr>
        <dsp:cNvPr id="0" name=""/>
        <dsp:cNvSpPr/>
      </dsp:nvSpPr>
      <dsp:spPr>
        <a:xfrm rot="10921716">
          <a:off x="3774782" y="2609045"/>
          <a:ext cx="6503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0386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91C9AB-EF91-CB4C-B260-AD8280E036E3}">
      <dsp:nvSpPr>
        <dsp:cNvPr id="0" name=""/>
        <dsp:cNvSpPr/>
      </dsp:nvSpPr>
      <dsp:spPr>
        <a:xfrm>
          <a:off x="1279743" y="1909210"/>
          <a:ext cx="2495242" cy="1288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/>
            <a:t>教育活動</a:t>
          </a:r>
        </a:p>
      </dsp:txBody>
      <dsp:txXfrm>
        <a:off x="1342631" y="1972098"/>
        <a:ext cx="2369466" cy="1162489"/>
      </dsp:txXfrm>
    </dsp:sp>
    <dsp:sp modelId="{6028F536-8791-494B-ADAE-5549176D4B50}">
      <dsp:nvSpPr>
        <dsp:cNvPr id="0" name=""/>
        <dsp:cNvSpPr/>
      </dsp:nvSpPr>
      <dsp:spPr>
        <a:xfrm rot="17767134">
          <a:off x="5912722" y="1706926"/>
          <a:ext cx="7084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8402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36B633-8518-6648-B9C5-73CA0F1510F8}">
      <dsp:nvSpPr>
        <dsp:cNvPr id="0" name=""/>
        <dsp:cNvSpPr/>
      </dsp:nvSpPr>
      <dsp:spPr>
        <a:xfrm>
          <a:off x="5006629" y="100629"/>
          <a:ext cx="3464095" cy="1288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500" kern="1200" dirty="0"/>
            <a:t>教育內容</a:t>
          </a:r>
        </a:p>
      </dsp:txBody>
      <dsp:txXfrm>
        <a:off x="5069517" y="163517"/>
        <a:ext cx="3338319" cy="1162489"/>
      </dsp:txXfrm>
    </dsp:sp>
    <dsp:sp modelId="{BA5F351F-5F9A-8F45-B74B-841E571534B9}">
      <dsp:nvSpPr>
        <dsp:cNvPr id="0" name=""/>
        <dsp:cNvSpPr/>
      </dsp:nvSpPr>
      <dsp:spPr>
        <a:xfrm>
          <a:off x="1046995" y="3581146"/>
          <a:ext cx="2743703" cy="23510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/>
            <a:t>設施管理、</a:t>
          </a:r>
          <a:br>
            <a:rPr lang="en-US" altLang="zh-TW" sz="3600" kern="1200" dirty="0"/>
          </a:br>
          <a:r>
            <a:rPr lang="zh-TW" altLang="en-US" sz="3600" kern="1200" dirty="0"/>
            <a:t>藏品管理、</a:t>
          </a:r>
          <a:br>
            <a:rPr lang="en-US" altLang="zh-TW" sz="3600" kern="1200" dirty="0"/>
          </a:br>
          <a:r>
            <a:rPr lang="zh-TW" altLang="en-US" sz="3600" kern="1200" dirty="0"/>
            <a:t>⋯⋯</a:t>
          </a:r>
        </a:p>
      </dsp:txBody>
      <dsp:txXfrm>
        <a:off x="1161763" y="3695914"/>
        <a:ext cx="2514167" cy="2121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MO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843D8-E8CD-0443-B20E-5EFA03868F15}" type="datetimeFigureOut">
              <a:rPr kumimoji="1" lang="zh-MO" altLang="en-US" smtClean="0"/>
              <a:t>22/05/21</a:t>
            </a:fld>
            <a:endParaRPr kumimoji="1" lang="zh-MO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MO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TW" altLang="en-US"/>
              <a:t>編輯母片文字樣式
第二層
第三層
第四層
第五層</a:t>
            </a:r>
            <a:endParaRPr kumimoji="1" lang="zh-MO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MO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1E354-EF23-DE4F-BC41-BD184F52BD8C}" type="slidenum">
              <a:rPr kumimoji="1" lang="zh-MO" altLang="en-US" smtClean="0"/>
              <a:t>‹#›</a:t>
            </a:fld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1751702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7%A4%BE%E6%9C%83" TargetMode="External"/><Relationship Id="rId13" Type="http://schemas.openxmlformats.org/officeDocument/2006/relationships/hyperlink" Target="https://zh.wikipedia.org/w/index.php?title=%E5%88%B6%E5%BA%A6%E5%8C%96%E6%95%99%E8%82%B2&amp;action=edit&amp;redlink=1" TargetMode="External"/><Relationship Id="rId3" Type="http://schemas.openxmlformats.org/officeDocument/2006/relationships/hyperlink" Target="https://zh.wikipedia.org/wiki/%E5%82%B3%E6%92%AD" TargetMode="External"/><Relationship Id="rId7" Type="http://schemas.openxmlformats.org/officeDocument/2006/relationships/hyperlink" Target="https://zh.wikipedia.org/wiki/%E6%8A%80%E8%83%BD" TargetMode="External"/><Relationship Id="rId12" Type="http://schemas.openxmlformats.org/officeDocument/2006/relationships/hyperlink" Target="https://zh.wikipedia.org/wiki/%E5%AD%B8%E6%A0%A1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zh.wikipedia.org/wiki/%E7%9F%A5%E8%AD%98" TargetMode="External"/><Relationship Id="rId11" Type="http://schemas.openxmlformats.org/officeDocument/2006/relationships/hyperlink" Target="https://zh.wikipedia.org/wiki/%E4%BA%BA%E7%B1%BB%E7%A4%BE%E4%BC%9A" TargetMode="External"/><Relationship Id="rId5" Type="http://schemas.openxmlformats.org/officeDocument/2006/relationships/hyperlink" Target="https://zh.wikipedia.org/wiki/%E6%96%87%E6%98%8E" TargetMode="External"/><Relationship Id="rId10" Type="http://schemas.openxmlformats.org/officeDocument/2006/relationships/hyperlink" Target="https://zh.wikipedia.org/wiki/%E7%A4%BE%E6%9C%83%E5%8C%96" TargetMode="External"/><Relationship Id="rId4" Type="http://schemas.openxmlformats.org/officeDocument/2006/relationships/hyperlink" Target="https://zh.wikipedia.org/wiki/%E5%AD%B8%E7%BF%92" TargetMode="External"/><Relationship Id="rId9" Type="http://schemas.openxmlformats.org/officeDocument/2006/relationships/hyperlink" Target="https://zh.wikipedia.org/wiki/%E7%B6%93%E9%A9%97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MO" dirty="0"/>
              <a:t>2</a:t>
            </a:r>
            <a:r>
              <a:rPr kumimoji="1" lang="en-US" altLang="zh-TW" dirty="0"/>
              <a:t>019</a:t>
            </a:r>
            <a:r>
              <a:rPr kumimoji="1" lang="zh-MO" altLang="en-US" dirty="0"/>
              <a:t>年次</a:t>
            </a:r>
            <a:r>
              <a:rPr kumimoji="1" lang="en-US" altLang="zh-MO" dirty="0"/>
              <a:t>9</a:t>
            </a:r>
            <a:r>
              <a:rPr kumimoji="1" lang="zh-MO" altLang="en-US" dirty="0"/>
              <a:t>月</a:t>
            </a:r>
            <a:r>
              <a:rPr kumimoji="1" lang="en-US" altLang="zh-MO" dirty="0"/>
              <a:t>2</a:t>
            </a:r>
            <a:r>
              <a:rPr kumimoji="1" lang="en-US" altLang="zh-TW" dirty="0"/>
              <a:t>9</a:t>
            </a:r>
            <a:r>
              <a:rPr kumimoji="1" lang="zh-MO" altLang="en-US" dirty="0"/>
              <a:t>日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1E354-EF23-DE4F-BC41-BD184F52BD8C}" type="slidenum">
              <a:rPr kumimoji="1" lang="zh-MO" altLang="en-US" smtClean="0"/>
              <a:t>1</a:t>
            </a:fld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2961286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MO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教育</a:t>
            </a:r>
            <a:r>
              <a:rPr lang="zh-MO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，通常有廣義和狹義兩種概念。廣義的教育泛指一切</a:t>
            </a:r>
            <a:r>
              <a:rPr lang="zh-MO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傳播"/>
              </a:rPr>
              <a:t>傳播</a:t>
            </a:r>
            <a:r>
              <a:rPr lang="zh-MO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zh-MO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學習"/>
              </a:rPr>
              <a:t>學習</a:t>
            </a:r>
            <a:r>
              <a:rPr lang="zh-MO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人類</a:t>
            </a:r>
            <a:r>
              <a:rPr lang="zh-MO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文明"/>
              </a:rPr>
              <a:t>文明</a:t>
            </a:r>
            <a:r>
              <a:rPr lang="zh-MO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成果，即各種</a:t>
            </a:r>
            <a:r>
              <a:rPr lang="zh-MO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知識"/>
              </a:rPr>
              <a:t>知識</a:t>
            </a:r>
            <a:r>
              <a:rPr lang="zh-MO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zh-MO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技能"/>
              </a:rPr>
              <a:t>技能</a:t>
            </a:r>
            <a:r>
              <a:rPr lang="zh-MO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zh-MO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社會"/>
              </a:rPr>
              <a:t>社會</a:t>
            </a:r>
            <a:r>
              <a:rPr lang="zh-MO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生活</a:t>
            </a:r>
            <a:r>
              <a:rPr lang="zh-MO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經驗"/>
              </a:rPr>
              <a:t>經驗</a:t>
            </a:r>
            <a:r>
              <a:rPr lang="zh-MO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，以促進個體</a:t>
            </a:r>
            <a:r>
              <a:rPr lang="zh-MO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社會化"/>
              </a:rPr>
              <a:t>社會化</a:t>
            </a:r>
            <a:r>
              <a:rPr lang="zh-MO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和社會個性化的社會實踐活動，產生於</a:t>
            </a:r>
            <a:r>
              <a:rPr lang="zh-MO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人類社會"/>
              </a:rPr>
              <a:t>人類社會</a:t>
            </a:r>
            <a:r>
              <a:rPr lang="zh-MO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初始階段；狹義的教育專指</a:t>
            </a:r>
            <a:r>
              <a:rPr lang="zh-MO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 tooltip="學校"/>
              </a:rPr>
              <a:t>學校</a:t>
            </a:r>
            <a:r>
              <a:rPr lang="zh-MO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教育，即</a:t>
            </a:r>
            <a:r>
              <a:rPr lang="zh-MO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 tooltip="制度化教育（頁面不存在）"/>
              </a:rPr>
              <a:t>制度化教育</a:t>
            </a:r>
            <a:r>
              <a:rPr lang="zh-MO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。廣義的教育則包含社會待人處事的方方面面，例如家教、禮儀等文明與社會的教育。</a:t>
            </a:r>
            <a:endParaRPr lang="en-US" altLang="zh-M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MO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MO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教育具有多方面功能：</a:t>
            </a:r>
          </a:p>
          <a:p>
            <a:r>
              <a:rPr lang="zh-MO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保證人類延續、促進人類發展的功能；</a:t>
            </a:r>
          </a:p>
          <a:p>
            <a:r>
              <a:rPr lang="zh-MO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促進社會發展的功能；</a:t>
            </a:r>
          </a:p>
          <a:p>
            <a:r>
              <a:rPr lang="zh-MO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選擇功能。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MO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zh-MO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1E354-EF23-DE4F-BC41-BD184F52BD8C}" type="slidenum">
              <a:rPr kumimoji="1" lang="zh-MO" altLang="en-US" smtClean="0"/>
              <a:t>14</a:t>
            </a:fld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3238969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MO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教：上所施下所效也</a:t>
            </a:r>
            <a:br>
              <a:rPr lang="en-US" altLang="zh-M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MO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教學</a:t>
            </a:r>
            <a:r>
              <a:rPr lang="en-US" altLang="zh-M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" altLang="zh-M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teaching)</a:t>
            </a:r>
            <a:r>
              <a:rPr lang="zh-MO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指的是教師傳導知識、技能、態度或信念給學生的活動及過程。</a:t>
            </a:r>
            <a:endParaRPr lang="en-US" altLang="zh-M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MO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許多學者將</a:t>
            </a:r>
            <a:r>
              <a:rPr lang="en" altLang="zh-M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teaching</a:t>
            </a:r>
            <a:r>
              <a:rPr lang="zh-MO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視為</a:t>
            </a:r>
            <a:r>
              <a:rPr lang="en" altLang="zh-M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instruction</a:t>
            </a:r>
            <a:r>
              <a:rPr lang="zh-MO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的一個層面，認為大部分的教師行為、學生行為以及師生互動等，是在</a:t>
            </a:r>
            <a:r>
              <a:rPr lang="en" altLang="zh-M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instruction</a:t>
            </a:r>
            <a:r>
              <a:rPr lang="zh-MO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這個較大的教學系統情境下產生的。</a:t>
            </a:r>
            <a:endParaRPr lang="en-US" altLang="zh-M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MO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我國古代對「教」字的認定就採規範性的定義，如</a:t>
            </a:r>
            <a:r>
              <a:rPr lang="en-US" altLang="zh-M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〔</a:t>
            </a:r>
            <a:r>
              <a:rPr lang="zh-MO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中庸</a:t>
            </a:r>
            <a:r>
              <a:rPr lang="en-US" altLang="zh-M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〕</a:t>
            </a:r>
            <a:r>
              <a:rPr lang="zh-MO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之「修道之謂教」、</a:t>
            </a:r>
            <a:r>
              <a:rPr lang="en-US" altLang="zh-M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〔</a:t>
            </a:r>
            <a:r>
              <a:rPr lang="zh-MO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荀子</a:t>
            </a:r>
            <a:r>
              <a:rPr lang="en-US" altLang="zh-M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‧</a:t>
            </a:r>
            <a:r>
              <a:rPr lang="zh-MO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修身篇</a:t>
            </a:r>
            <a:r>
              <a:rPr lang="en-US" altLang="zh-M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〕</a:t>
            </a:r>
            <a:r>
              <a:rPr lang="zh-MO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之「以善先人者謂之教」、</a:t>
            </a:r>
            <a:r>
              <a:rPr lang="en-US" altLang="zh-M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〔</a:t>
            </a:r>
            <a:r>
              <a:rPr lang="zh-MO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禮記</a:t>
            </a:r>
            <a:r>
              <a:rPr lang="en-US" altLang="zh-M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‧</a:t>
            </a:r>
            <a:r>
              <a:rPr lang="zh-MO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學記</a:t>
            </a:r>
            <a:r>
              <a:rPr lang="en-US" altLang="zh-M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〕</a:t>
            </a:r>
            <a:r>
              <a:rPr lang="zh-MO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有「教也者，長善而救其失也」的敘述。</a:t>
            </a:r>
            <a:endParaRPr lang="en-US" altLang="zh-M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MO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一般而言，教學活動是教育活動的主體，但「教學」與「教育」兩概念並不相等，因為「教育」的內涵大於「教學」。</a:t>
            </a:r>
            <a:endParaRPr lang="en-US" altLang="zh-M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MO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zh-MO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1E354-EF23-DE4F-BC41-BD184F52BD8C}" type="slidenum">
              <a:rPr kumimoji="1" lang="zh-MO" altLang="en-US" smtClean="0"/>
              <a:t>15</a:t>
            </a:fld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3951931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MO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教：上所施下所效也</a:t>
            </a:r>
          </a:p>
          <a:p>
            <a:r>
              <a:rPr lang="zh-MO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育：養子使作善也</a:t>
            </a:r>
          </a:p>
          <a:p>
            <a:r>
              <a:rPr lang="en" altLang="zh-M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 </a:t>
            </a:r>
            <a:r>
              <a:rPr lang="zh-MO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是由拉丁文</a:t>
            </a:r>
            <a:r>
              <a:rPr lang="en" altLang="zh-MO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ēducātiō</a:t>
            </a:r>
            <a:r>
              <a:rPr lang="zh-MO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演變而來，</a:t>
            </a:r>
            <a:r>
              <a:rPr lang="en" altLang="zh-M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zh-MO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有「出」的意思</a:t>
            </a:r>
            <a:r>
              <a:rPr lang="en" altLang="zh-M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ducare</a:t>
            </a:r>
            <a:r>
              <a:rPr lang="zh-MO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有「引」的意思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MO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教育，通常有廣義和狹義兩種概念。廣義的教育泛指一切傳播和學習人類文明成果，</a:t>
            </a:r>
            <a:endParaRPr lang="en-US" altLang="zh-M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MO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即各種知識、技能和社會生活經驗，以促進個體社會化和社會個性化的社會實踐活動</a:t>
            </a:r>
            <a:endParaRPr lang="en-US" altLang="zh-M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MO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1E354-EF23-DE4F-BC41-BD184F52BD8C}" type="slidenum">
              <a:rPr kumimoji="1" lang="zh-MO" altLang="en-US" smtClean="0"/>
              <a:t>16</a:t>
            </a:fld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1366062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MO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1E354-EF23-DE4F-BC41-BD184F52BD8C}" type="slidenum">
              <a:rPr kumimoji="1" lang="zh-MO" altLang="en-US" smtClean="0"/>
              <a:t>17</a:t>
            </a:fld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1122306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MO" altLang="en-US" b="0" dirty="0"/>
              <a:t>學生先列出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1E354-EF23-DE4F-BC41-BD184F52BD8C}" type="slidenum">
              <a:rPr kumimoji="1" lang="zh-MO" altLang="en-US" smtClean="0"/>
              <a:t>19</a:t>
            </a:fld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2074675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MO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1E354-EF23-DE4F-BC41-BD184F52BD8C}" type="slidenum">
              <a:rPr kumimoji="1" lang="zh-MO" altLang="en-US" smtClean="0"/>
              <a:t>20</a:t>
            </a:fld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807405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MO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1E354-EF23-DE4F-BC41-BD184F52BD8C}" type="slidenum">
              <a:rPr kumimoji="1" lang="zh-MO" altLang="en-US" smtClean="0"/>
              <a:t>21</a:t>
            </a:fld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19192346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MO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1E354-EF23-DE4F-BC41-BD184F52BD8C}" type="slidenum">
              <a:rPr kumimoji="1" lang="zh-MO" altLang="en-US" smtClean="0"/>
              <a:t>22</a:t>
            </a:fld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1000115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MO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1E354-EF23-DE4F-BC41-BD184F52BD8C}" type="slidenum">
              <a:rPr kumimoji="1" lang="zh-MO" altLang="en-US" smtClean="0"/>
              <a:t>23</a:t>
            </a:fld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2352115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MO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1E354-EF23-DE4F-BC41-BD184F52BD8C}" type="slidenum">
              <a:rPr kumimoji="1" lang="zh-MO" altLang="en-US" smtClean="0"/>
              <a:t>24</a:t>
            </a:fld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3549738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MO" altLang="en-US" dirty="0"/>
              <a:t>觀眾部份：觀眾學術研究领域以外的，包括觀眾服務，觀眾開發等等。</a:t>
            </a:r>
            <a:endParaRPr kumimoji="1" lang="en-US" altLang="zh-MO" dirty="0"/>
          </a:p>
          <a:p>
            <a:r>
              <a:rPr kumimoji="1" lang="zh-MO" altLang="en-US" dirty="0"/>
              <a:t>第八章博物馆教育與服務、第七章數字博物馆。</a:t>
            </a:r>
            <a:endParaRPr kumimoji="1" lang="en-US" altLang="zh-MO" dirty="0"/>
          </a:p>
          <a:p>
            <a:r>
              <a:rPr kumimoji="1" lang="zh-MO" altLang="en-US" dirty="0"/>
              <a:t>考試</a:t>
            </a:r>
            <a:r>
              <a:rPr kumimoji="1" lang="en-US" altLang="zh-MO" dirty="0"/>
              <a:t>《</a:t>
            </a:r>
            <a:r>
              <a:rPr kumimoji="1" lang="zh-MO" altLang="en-US" dirty="0"/>
              <a:t>博物馆概論</a:t>
            </a:r>
            <a:r>
              <a:rPr kumimoji="1" lang="en-US" altLang="zh-MO" dirty="0"/>
              <a:t>》</a:t>
            </a:r>
            <a:r>
              <a:rPr kumimoji="1" lang="zh-MO" altLang="en-US" dirty="0"/>
              <a:t>、</a:t>
            </a:r>
            <a:r>
              <a:rPr kumimoji="1" lang="en-US" altLang="zh-MO" dirty="0"/>
              <a:t>《</a:t>
            </a:r>
            <a:r>
              <a:rPr kumimoji="1" lang="zh-MO" altLang="en-US" dirty="0"/>
              <a:t>博物馆教育活動研究</a:t>
            </a:r>
            <a:r>
              <a:rPr kumimoji="1" lang="en-US" altLang="zh-MO" dirty="0"/>
              <a:t>》</a:t>
            </a:r>
            <a:r>
              <a:rPr kumimoji="1" lang="zh-MO" altLang="en-US" dirty="0"/>
              <a:t>和各種補充資料與學生講義，課內筆記簿。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1E354-EF23-DE4F-BC41-BD184F52BD8C}" type="slidenum">
              <a:rPr kumimoji="1" lang="zh-MO" altLang="en-US" smtClean="0"/>
              <a:t>3</a:t>
            </a:fld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2657850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MO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1E354-EF23-DE4F-BC41-BD184F52BD8C}" type="slidenum">
              <a:rPr kumimoji="1" lang="zh-MO" altLang="en-US" smtClean="0"/>
              <a:t>25</a:t>
            </a:fld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21605049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MO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1E354-EF23-DE4F-BC41-BD184F52BD8C}" type="slidenum">
              <a:rPr kumimoji="1" lang="zh-MO" altLang="en-US" smtClean="0"/>
              <a:t>26</a:t>
            </a:fld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1310332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M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zh-MO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文物</a:t>
            </a:r>
            <a:r>
              <a:rPr lang="en-US" altLang="zh-M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zh-MO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的演繹</a:t>
            </a:r>
            <a:endParaRPr lang="en-US" altLang="zh-MO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MO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大體來說，文物可分作三大類：其一是與地理及生態環境有關的自然文物，其二為古建築及古蹟等，其三為各類與文化</a:t>
            </a:r>
            <a:r>
              <a:rPr lang="en-US" altLang="zh-M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MO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人文</a:t>
            </a:r>
            <a:r>
              <a:rPr lang="en-US" altLang="zh-M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MO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有關的可動／有形或不可動／無形文物。</a:t>
            </a:r>
            <a:endParaRPr lang="en-US" altLang="zh-M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MO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通過展覽、出版刊物，以及多元化的教育活動，提高廣大市民對該地區的歷史發展和傳統文化的興趣與認識，並致力培養他們對國家、民族的歸屬感和社會的責任感。</a:t>
            </a:r>
            <a:endParaRPr lang="en-US" altLang="zh-M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MO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不再以藏品為本位，而改以服務觀眾為目標</a:t>
            </a:r>
            <a:endParaRPr kumimoji="1" lang="zh-MO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1E354-EF23-DE4F-BC41-BD184F52BD8C}" type="slidenum">
              <a:rPr kumimoji="1" lang="zh-MO" altLang="en-US" smtClean="0"/>
              <a:t>27</a:t>
            </a:fld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10066945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MO" altLang="en-US" b="0" dirty="0"/>
              <a:t>歐洲：事實表現，服務上流社會</a:t>
            </a:r>
            <a:r>
              <a:rPr kumimoji="1" lang="zh-TW" altLang="en-US" b="0" dirty="0"/>
              <a:t> </a:t>
            </a:r>
            <a:r>
              <a:rPr kumimoji="1" lang="en-US" altLang="zh-TW" b="0" dirty="0"/>
              <a:t>-》</a:t>
            </a:r>
            <a:r>
              <a:rPr kumimoji="1" lang="zh-MO" altLang="en-US" b="0" dirty="0"/>
              <a:t>傳遞知識，提高品味</a:t>
            </a:r>
            <a:endParaRPr kumimoji="1" lang="en-US" altLang="zh-MO" b="0" dirty="0"/>
          </a:p>
          <a:p>
            <a:r>
              <a:rPr kumimoji="1" lang="zh-MO" altLang="en-US" b="0" dirty="0"/>
              <a:t>美國：概念而來，開放式</a:t>
            </a:r>
            <a:br>
              <a:rPr kumimoji="1" lang="en-US" altLang="zh-MO" b="0" dirty="0"/>
            </a:br>
            <a:r>
              <a:rPr kumimoji="1" lang="en-US" altLang="zh-MO" b="0" dirty="0"/>
              <a:t>Benjamin</a:t>
            </a:r>
            <a:r>
              <a:rPr kumimoji="1" lang="zh-TW" altLang="en-US" b="0" dirty="0"/>
              <a:t>：聘第一個導賞員、殿堂、文化機構、心靈感受藝術品、教育次要、（不懂藝術的人如何處理？）</a:t>
            </a:r>
            <a:endParaRPr kumimoji="1" lang="en-US" altLang="zh-TW" b="0" dirty="0"/>
          </a:p>
          <a:p>
            <a:r>
              <a:rPr kumimoji="1" lang="en-US" altLang="zh-MO" b="0" dirty="0"/>
              <a:t>John: </a:t>
            </a:r>
            <a:r>
              <a:rPr kumimoji="1" lang="en-US" altLang="zh-TW" b="0" dirty="0"/>
              <a:t>Museum</a:t>
            </a:r>
            <a:r>
              <a:rPr kumimoji="1" lang="zh-TW" altLang="en-US" b="0" dirty="0"/>
              <a:t>＝</a:t>
            </a:r>
            <a:r>
              <a:rPr kumimoji="1" lang="en-US" altLang="zh-TW" b="0" dirty="0"/>
              <a:t>Library</a:t>
            </a:r>
            <a:r>
              <a:rPr kumimoji="1" lang="zh-TW" altLang="en-US" b="0" dirty="0"/>
              <a:t>，使用率反映價值、非倉庫、接受批評非膜拜、社區重視</a:t>
            </a:r>
            <a:endParaRPr kumimoji="1" lang="en-US" altLang="zh-MO" b="0" dirty="0"/>
          </a:p>
          <a:p>
            <a:r>
              <a:rPr kumimoji="1" lang="zh-MO" altLang="en-US" b="0" dirty="0"/>
              <a:t>亞洲：功能擴大，教育部人員為管理要員，前線經驗可作開發觀眾新關係時作主導角色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1E354-EF23-DE4F-BC41-BD184F52BD8C}" type="slidenum">
              <a:rPr kumimoji="1" lang="zh-MO" altLang="en-US" smtClean="0"/>
              <a:t>28</a:t>
            </a:fld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29790516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MO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1E354-EF23-DE4F-BC41-BD184F52BD8C}" type="slidenum">
              <a:rPr kumimoji="1" lang="zh-MO" altLang="en-US" smtClean="0"/>
              <a:t>29</a:t>
            </a:fld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31546237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MO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1E354-EF23-DE4F-BC41-BD184F52BD8C}" type="slidenum">
              <a:rPr kumimoji="1" lang="zh-MO" altLang="en-US" smtClean="0"/>
              <a:t>30</a:t>
            </a:fld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28266678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MO" altLang="en-US" b="0" dirty="0"/>
              <a:t>編序、個人化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1E354-EF23-DE4F-BC41-BD184F52BD8C}" type="slidenum">
              <a:rPr kumimoji="1" lang="zh-MO" altLang="en-US" smtClean="0"/>
              <a:t>33</a:t>
            </a:fld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613430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MO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1E354-EF23-DE4F-BC41-BD184F52BD8C}" type="slidenum">
              <a:rPr kumimoji="1" lang="zh-MO" altLang="en-US" smtClean="0"/>
              <a:t>4</a:t>
            </a:fld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2245771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MO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1E354-EF23-DE4F-BC41-BD184F52BD8C}" type="slidenum">
              <a:rPr kumimoji="1" lang="zh-MO" altLang="en-US" smtClean="0"/>
              <a:t>5</a:t>
            </a:fld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424123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MO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1E354-EF23-DE4F-BC41-BD184F52BD8C}" type="slidenum">
              <a:rPr kumimoji="1" lang="zh-MO" altLang="en-US" smtClean="0"/>
              <a:t>6</a:t>
            </a:fld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3305447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MO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1E354-EF23-DE4F-BC41-BD184F52BD8C}" type="slidenum">
              <a:rPr kumimoji="1" lang="zh-MO" altLang="en-US" smtClean="0"/>
              <a:t>7</a:t>
            </a:fld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26601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MO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1E354-EF23-DE4F-BC41-BD184F52BD8C}" type="slidenum">
              <a:rPr kumimoji="1" lang="zh-MO" altLang="en-US" smtClean="0"/>
              <a:t>8</a:t>
            </a:fld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2508848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MO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1E354-EF23-DE4F-BC41-BD184F52BD8C}" type="slidenum">
              <a:rPr kumimoji="1" lang="zh-MO" altLang="en-US" smtClean="0"/>
              <a:t>9</a:t>
            </a:fld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538840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MO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1E354-EF23-DE4F-BC41-BD184F52BD8C}" type="slidenum">
              <a:rPr kumimoji="1" lang="zh-MO" altLang="en-US" smtClean="0"/>
              <a:t>10</a:t>
            </a:fld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1859266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7F3B51-D3AF-124A-BD9A-00B98A6A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  <a:endParaRPr kumimoji="1" lang="zh-MO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4185E6D-A1D1-EE46-AA14-8EF7D6093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  <a:endParaRPr kumimoji="1" lang="zh-MO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5250B8B-D7A4-A349-A565-CF3C6A724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3F2B-A17E-1248-A9D6-D8549003B853}" type="datetimeFigureOut">
              <a:rPr kumimoji="1" lang="zh-MO" altLang="en-US" smtClean="0"/>
              <a:t>22/05/21</a:t>
            </a:fld>
            <a:endParaRPr kumimoji="1" lang="zh-MO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DA73AE9-9FFD-E942-B462-771ECA883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MO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B27783A-7B2C-BA45-AC93-2454016DB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2B7A-0ACA-DA42-B7AD-F3C8C16B0975}" type="slidenum">
              <a:rPr kumimoji="1" lang="zh-MO" altLang="en-US" smtClean="0"/>
              <a:t>‹#›</a:t>
            </a:fld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2923993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ACCBD4-8B41-9A40-8EFC-4149EEF91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  <a:endParaRPr kumimoji="1" lang="zh-MO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26512A7-ECF4-E24C-9A19-CDC51C422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TW" altLang="en-US"/>
              <a:t>編輯母片文字樣式
第二層
第三層
第四層
第五層</a:t>
            </a:r>
            <a:endParaRPr kumimoji="1" lang="zh-MO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8A11B6C-EAC3-584F-BDC8-AE65F97F2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3F2B-A17E-1248-A9D6-D8549003B853}" type="datetimeFigureOut">
              <a:rPr kumimoji="1" lang="zh-MO" altLang="en-US" smtClean="0"/>
              <a:t>22/05/21</a:t>
            </a:fld>
            <a:endParaRPr kumimoji="1" lang="zh-MO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A47C0DC-559B-684A-B20A-89A219099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MO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2ADC67F-20B8-FA43-B406-A4011BF88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2B7A-0ACA-DA42-B7AD-F3C8C16B0975}" type="slidenum">
              <a:rPr kumimoji="1" lang="zh-MO" altLang="en-US" smtClean="0"/>
              <a:t>‹#›</a:t>
            </a:fld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240660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3092F9F-BD1D-A243-8A40-AB48E4D828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  <a:endParaRPr kumimoji="1" lang="zh-MO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836A678-9223-FA42-88E2-FCDE28A87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TW" altLang="en-US"/>
              <a:t>編輯母片文字樣式
第二層
第三層
第四層
第五層</a:t>
            </a:r>
            <a:endParaRPr kumimoji="1" lang="zh-MO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07D9582-D5E0-0A4F-AD90-4270234D1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3F2B-A17E-1248-A9D6-D8549003B853}" type="datetimeFigureOut">
              <a:rPr kumimoji="1" lang="zh-MO" altLang="en-US" smtClean="0"/>
              <a:t>22/05/21</a:t>
            </a:fld>
            <a:endParaRPr kumimoji="1" lang="zh-MO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AEBD264-8946-9B46-950F-3A2179760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MO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BA3661F-D0B7-6D4A-A116-C89E1034D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2B7A-0ACA-DA42-B7AD-F3C8C16B0975}" type="slidenum">
              <a:rPr kumimoji="1" lang="zh-MO" altLang="en-US" smtClean="0"/>
              <a:t>‹#›</a:t>
            </a:fld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3295498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A504B6-6959-3544-9CD8-8CCE93F14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  <a:endParaRPr kumimoji="1" lang="zh-MO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147B524-2C7C-9043-A361-073A249FA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  <a:endParaRPr kumimoji="1" lang="zh-MO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7CBC8A6-D260-EF43-AD14-31E07997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3F2B-A17E-1248-A9D6-D8549003B853}" type="datetimeFigureOut">
              <a:rPr kumimoji="1" lang="zh-MO" altLang="en-US" smtClean="0"/>
              <a:t>22/05/21</a:t>
            </a:fld>
            <a:endParaRPr kumimoji="1" lang="zh-MO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4806AD9-9810-7E4F-B8D9-11ACFA7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MO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14E6614-1D4D-674A-A30C-62E70B4CF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2B7A-0ACA-DA42-B7AD-F3C8C16B0975}" type="slidenum">
              <a:rPr kumimoji="1" lang="zh-MO" altLang="en-US" smtClean="0"/>
              <a:t>‹#›</a:t>
            </a:fld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300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C6FBA1-900E-4442-BDB7-E9FE42233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  <a:endParaRPr kumimoji="1" lang="zh-MO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7B8AD66-FD43-9946-B044-1E1709FFA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/>
              <a:t>編輯母片文字樣式
第二層
第三層
第四層
第五層</a:t>
            </a:r>
            <a:endParaRPr kumimoji="1" lang="zh-MO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01B41E6-B0AF-814F-BE2F-53022349A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3F2B-A17E-1248-A9D6-D8549003B853}" type="datetimeFigureOut">
              <a:rPr kumimoji="1" lang="zh-MO" altLang="en-US" smtClean="0"/>
              <a:t>22/05/21</a:t>
            </a:fld>
            <a:endParaRPr kumimoji="1" lang="zh-MO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5E65E54-ECA1-E347-8220-A60953A6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MO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0F61FC8-6249-2940-AE92-C3EA6D315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2B7A-0ACA-DA42-B7AD-F3C8C16B0975}" type="slidenum">
              <a:rPr kumimoji="1" lang="zh-MO" altLang="en-US" smtClean="0"/>
              <a:t>‹#›</a:t>
            </a:fld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3945494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A28321-AC23-5F4C-912D-49E720860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  <a:endParaRPr kumimoji="1" lang="zh-MO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BDF54D1-FB1B-BC4C-979D-613903119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  <a:endParaRPr kumimoji="1" lang="zh-MO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80B2BE6-53B3-8F47-BF9F-6F9419DBE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  <a:endParaRPr kumimoji="1" lang="zh-MO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1AC653E-9E85-B34D-A2BB-2DCFAAA68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3F2B-A17E-1248-A9D6-D8549003B853}" type="datetimeFigureOut">
              <a:rPr kumimoji="1" lang="zh-MO" altLang="en-US" smtClean="0"/>
              <a:t>22/05/21</a:t>
            </a:fld>
            <a:endParaRPr kumimoji="1" lang="zh-MO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7D360C6-B600-4A4A-8571-B8B3EA16E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MO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0C8AF12-B20A-7849-9772-D6DDF3BB1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2B7A-0ACA-DA42-B7AD-F3C8C16B0975}" type="slidenum">
              <a:rPr kumimoji="1" lang="zh-MO" altLang="en-US" smtClean="0"/>
              <a:t>‹#›</a:t>
            </a:fld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125676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4F77B1-213E-D743-9767-CB72EB0F9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  <a:endParaRPr kumimoji="1" lang="zh-MO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2F9C1FD-5B43-5840-935F-800B8AEA6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TW" altLang="en-US"/>
              <a:t>編輯母片文字樣式
第二層
第三層
第四層
第五層</a:t>
            </a:r>
            <a:endParaRPr kumimoji="1" lang="zh-MO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FA1F787-0DCB-A342-9D61-77C0C7B9A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  <a:endParaRPr kumimoji="1" lang="zh-MO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43E4297-8103-CA49-A1BE-BFF9F02CC8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TW" altLang="en-US"/>
              <a:t>編輯母片文字樣式
第二層
第三層
第四層
第五層</a:t>
            </a:r>
            <a:endParaRPr kumimoji="1" lang="zh-MO" altLang="en-US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636B478-B3A4-1F48-8CF7-BB31C2E725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  <a:endParaRPr kumimoji="1" lang="zh-MO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C6EC083-E2B0-314D-8B63-79822485D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3F2B-A17E-1248-A9D6-D8549003B853}" type="datetimeFigureOut">
              <a:rPr kumimoji="1" lang="zh-MO" altLang="en-US" smtClean="0"/>
              <a:t>22/05/21</a:t>
            </a:fld>
            <a:endParaRPr kumimoji="1" lang="zh-MO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E4607C2-08CB-1D46-BDCC-5B72DB82A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MO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72FD460-DC46-2A49-B2CF-50743E9F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2B7A-0ACA-DA42-B7AD-F3C8C16B0975}" type="slidenum">
              <a:rPr kumimoji="1" lang="zh-MO" altLang="en-US" smtClean="0"/>
              <a:t>‹#›</a:t>
            </a:fld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3054058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81F7FC-2090-2F4D-8DB5-DD71D5C26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  <a:endParaRPr kumimoji="1" lang="zh-MO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B0CB914-39BB-0A45-9650-1A79F1E9D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3F2B-A17E-1248-A9D6-D8549003B853}" type="datetimeFigureOut">
              <a:rPr kumimoji="1" lang="zh-MO" altLang="en-US" smtClean="0"/>
              <a:t>22/05/21</a:t>
            </a:fld>
            <a:endParaRPr kumimoji="1" lang="zh-MO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489023A-BE6E-064D-AB11-2DA7B88C2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MO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F1FF560-15BF-BC4C-A913-84C4D8141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2B7A-0ACA-DA42-B7AD-F3C8C16B0975}" type="slidenum">
              <a:rPr kumimoji="1" lang="zh-MO" altLang="en-US" smtClean="0"/>
              <a:t>‹#›</a:t>
            </a:fld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135075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7DCC647D-E890-9547-B7E5-0CFAC4E2D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3F2B-A17E-1248-A9D6-D8549003B853}" type="datetimeFigureOut">
              <a:rPr kumimoji="1" lang="zh-MO" altLang="en-US" smtClean="0"/>
              <a:t>22/05/21</a:t>
            </a:fld>
            <a:endParaRPr kumimoji="1" lang="zh-MO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A66DCAF-51C2-7E4C-B1C3-4CA1423DA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MO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8371067-94A1-3E4C-977E-63640651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2B7A-0ACA-DA42-B7AD-F3C8C16B0975}" type="slidenum">
              <a:rPr kumimoji="1" lang="zh-MO" altLang="en-US" smtClean="0"/>
              <a:t>‹#›</a:t>
            </a:fld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385184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65DAFE-1D3B-0248-A60B-B8199DA07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  <a:endParaRPr kumimoji="1" lang="zh-MO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831ED4-6AF1-F24F-A5F6-BE9F2C66B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TW" altLang="en-US"/>
              <a:t>編輯母片文字樣式
第二層
第三層
第四層
第五層</a:t>
            </a:r>
            <a:endParaRPr kumimoji="1" lang="zh-MO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A2A73EB-2A90-924F-92A1-BA723E953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TW" altLang="en-US"/>
              <a:t>編輯母片文字樣式
第二層
第三層
第四層
第五層</a:t>
            </a:r>
            <a:endParaRPr kumimoji="1" lang="zh-MO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5767D00-2555-4D4E-A96A-ECCA6BC99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3F2B-A17E-1248-A9D6-D8549003B853}" type="datetimeFigureOut">
              <a:rPr kumimoji="1" lang="zh-MO" altLang="en-US" smtClean="0"/>
              <a:t>22/05/21</a:t>
            </a:fld>
            <a:endParaRPr kumimoji="1" lang="zh-MO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2DFABF6-FC8A-D046-BC32-EA8492F0F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MO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7294D76-7DFA-FF4F-9A46-2F7D4E133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2B7A-0ACA-DA42-B7AD-F3C8C16B0975}" type="slidenum">
              <a:rPr kumimoji="1" lang="zh-MO" altLang="en-US" smtClean="0"/>
              <a:t>‹#›</a:t>
            </a:fld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2325639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70BBBA-6691-634B-9199-182632E1B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  <a:endParaRPr kumimoji="1" lang="zh-MO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68475D8-4248-2846-8E48-17015F757A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MO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1DF4075-83EE-1341-B94F-F0AC7B74C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TW" altLang="en-US"/>
              <a:t>編輯母片文字樣式
第二層
第三層
第四層
第五層</a:t>
            </a:r>
            <a:endParaRPr kumimoji="1" lang="zh-MO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AA7B8B7-FA4B-5646-A4F8-743DE5A02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3F2B-A17E-1248-A9D6-D8549003B853}" type="datetimeFigureOut">
              <a:rPr kumimoji="1" lang="zh-MO" altLang="en-US" smtClean="0"/>
              <a:t>22/05/21</a:t>
            </a:fld>
            <a:endParaRPr kumimoji="1" lang="zh-MO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5EC3ED1-3960-9549-9779-D4E815DB6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MO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2094987-C542-254C-91BC-7CF6F7A4C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2B7A-0ACA-DA42-B7AD-F3C8C16B0975}" type="slidenum">
              <a:rPr kumimoji="1" lang="zh-MO" altLang="en-US" smtClean="0"/>
              <a:t>‹#›</a:t>
            </a:fld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249451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0D5D11A-B41E-0644-ADF9-05074A6F0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  <a:endParaRPr kumimoji="1" lang="zh-MO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4DD6F2C-B5F9-964C-B43A-B4A924610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TW" altLang="en-US"/>
              <a:t>編輯母片文字樣式
第二層
第三層
第四層
第五層</a:t>
            </a:r>
            <a:endParaRPr kumimoji="1" lang="zh-MO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5651906-4A9A-C842-BFAE-39E5C89AEE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13F2B-A17E-1248-A9D6-D8549003B853}" type="datetimeFigureOut">
              <a:rPr kumimoji="1" lang="zh-MO" altLang="en-US" smtClean="0"/>
              <a:t>22/05/21</a:t>
            </a:fld>
            <a:endParaRPr kumimoji="1" lang="zh-MO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3905766-FD87-A343-91F0-972A5FF0C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MO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06DE02C-4929-524F-A926-50D109B9A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2B7A-0ACA-DA42-B7AD-F3C8C16B0975}" type="slidenum">
              <a:rPr kumimoji="1" lang="zh-MO" altLang="en-US" smtClean="0"/>
              <a:t>‹#›</a:t>
            </a:fld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109751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M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hk.history.museum/zh_TW/web/mh/publications/spa_pspecial_05_01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mshuhua.com/news/view?id=250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IW3Tmj8e1c" TargetMode="External"/><Relationship Id="rId2" Type="http://schemas.openxmlformats.org/officeDocument/2006/relationships/hyperlink" Target="https://www.youtube.com/watch?v=AJNKUcM-BN4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FCF67C-CF00-6D45-99C8-56D6372770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MO" altLang="en-US" dirty="0">
                <a:latin typeface="+mj-ea"/>
              </a:rPr>
              <a:t>博物館教育管理（一）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122818C-5077-694F-9A54-2E25CBE7D1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br>
              <a:rPr kumimoji="1" lang="en-US" altLang="zh-MO" dirty="0">
                <a:latin typeface="+mn-ea"/>
              </a:rPr>
            </a:br>
            <a:r>
              <a:rPr kumimoji="1" lang="zh-MO" altLang="en-US" dirty="0">
                <a:latin typeface="+mn-ea"/>
              </a:rPr>
              <a:t>梁思聰</a:t>
            </a:r>
            <a:br>
              <a:rPr kumimoji="1" lang="en-US" altLang="zh-MO" dirty="0">
                <a:latin typeface="+mn-ea"/>
              </a:rPr>
            </a:br>
            <a:br>
              <a:rPr kumimoji="1" lang="en-US" altLang="zh-MO" dirty="0">
                <a:latin typeface="+mn-ea"/>
              </a:rPr>
            </a:br>
            <a:r>
              <a:rPr kumimoji="1" lang="zh-MO" altLang="en-US" dirty="0">
                <a:latin typeface="+mn-ea"/>
              </a:rPr>
              <a:t>澳門科學館</a:t>
            </a:r>
          </a:p>
        </p:txBody>
      </p:sp>
    </p:spTree>
    <p:extLst>
      <p:ext uri="{BB962C8B-B14F-4D97-AF65-F5344CB8AC3E}">
        <p14:creationId xmlns:p14="http://schemas.microsoft.com/office/powerpoint/2010/main" val="1164518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09AB9E-FFBD-E849-8392-13A0969DD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MO" altLang="en-US" dirty="0"/>
              <a:t>課程安排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1A6D68-3CCE-504F-9793-DE703008A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MO" dirty="0"/>
              <a:t>6</a:t>
            </a:r>
            <a:r>
              <a:rPr kumimoji="1" lang="zh-MO" altLang="en-US" dirty="0"/>
              <a:t>月</a:t>
            </a:r>
            <a:r>
              <a:rPr kumimoji="1" lang="en-US" altLang="zh-MO" dirty="0"/>
              <a:t>5</a:t>
            </a:r>
            <a:r>
              <a:rPr kumimoji="1" lang="zh-MO" altLang="en-US" dirty="0"/>
              <a:t>日上午</a:t>
            </a:r>
            <a:r>
              <a:rPr kumimoji="1" lang="zh-TW" altLang="en-US" dirty="0"/>
              <a:t> </a:t>
            </a:r>
            <a:r>
              <a:rPr kumimoji="1" lang="en-US" altLang="zh-TW" dirty="0"/>
              <a:t>-</a:t>
            </a:r>
            <a:r>
              <a:rPr kumimoji="1" lang="zh-TW" altLang="en-US" dirty="0"/>
              <a:t> （與受眾之關係）</a:t>
            </a:r>
            <a:br>
              <a:rPr kumimoji="1" lang="en-US" altLang="zh-MO" dirty="0"/>
            </a:br>
            <a:endParaRPr kumimoji="1" lang="en-US" altLang="zh-MO" dirty="0"/>
          </a:p>
          <a:p>
            <a:r>
              <a:rPr kumimoji="1" lang="zh-MO" altLang="en-US" dirty="0"/>
              <a:t>使用者團體</a:t>
            </a:r>
            <a:endParaRPr kumimoji="1" lang="en-US" altLang="zh-MO" dirty="0"/>
          </a:p>
          <a:p>
            <a:r>
              <a:rPr kumimoji="1" lang="zh-MO" altLang="en-US" dirty="0"/>
              <a:t>投訴處理</a:t>
            </a:r>
            <a:endParaRPr kumimoji="1" lang="en-US" altLang="zh-MO" dirty="0"/>
          </a:p>
          <a:p>
            <a:r>
              <a:rPr kumimoji="1" lang="zh-MO" altLang="en-US" dirty="0"/>
              <a:t>實習跟進及討論</a:t>
            </a:r>
            <a:endParaRPr kumimoji="1" lang="en-US" altLang="zh-MO" dirty="0"/>
          </a:p>
          <a:p>
            <a:r>
              <a:rPr kumimoji="1" lang="zh-MO" altLang="en-US" dirty="0"/>
              <a:t>總結</a:t>
            </a:r>
            <a:endParaRPr kumimoji="1" lang="en-US" altLang="zh-MO" dirty="0"/>
          </a:p>
          <a:p>
            <a:endParaRPr kumimoji="1" lang="en-US" altLang="zh-MO" dirty="0"/>
          </a:p>
        </p:txBody>
      </p:sp>
    </p:spTree>
    <p:extLst>
      <p:ext uri="{BB962C8B-B14F-4D97-AF65-F5344CB8AC3E}">
        <p14:creationId xmlns:p14="http://schemas.microsoft.com/office/powerpoint/2010/main" val="3490546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0E7FA7-93C1-4746-8D60-ECD9FAB73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MO" altLang="en-US" dirty="0"/>
              <a:t>個人簡介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AF9C93-9C3B-754A-927A-8B4A10C1B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MO" altLang="en-US" dirty="0"/>
              <a:t>教育及展品部總監</a:t>
            </a:r>
            <a:endParaRPr lang="en-US" altLang="zh-MO" dirty="0"/>
          </a:p>
          <a:p>
            <a:r>
              <a:rPr kumimoji="1" lang="zh-MO" altLang="en-US" dirty="0"/>
              <a:t>中學自然科組長</a:t>
            </a:r>
            <a:endParaRPr kumimoji="1" lang="en-US" altLang="zh-MO" dirty="0"/>
          </a:p>
          <a:p>
            <a:r>
              <a:rPr kumimoji="1" lang="zh-MO" altLang="en-US" dirty="0"/>
              <a:t>東亞運動會技術輔助員</a:t>
            </a:r>
            <a:endParaRPr kumimoji="1" lang="en-US" altLang="zh-MO" dirty="0"/>
          </a:p>
        </p:txBody>
      </p:sp>
    </p:spTree>
    <p:extLst>
      <p:ext uri="{BB962C8B-B14F-4D97-AF65-F5344CB8AC3E}">
        <p14:creationId xmlns:p14="http://schemas.microsoft.com/office/powerpoint/2010/main" val="3592126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AC88E491-383C-FC46-9E87-BBB687CC97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8077770"/>
              </p:ext>
            </p:extLst>
          </p:nvPr>
        </p:nvGraphicFramePr>
        <p:xfrm>
          <a:off x="-105508" y="205154"/>
          <a:ext cx="12403015" cy="6447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9076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6">
            <a:extLst>
              <a:ext uri="{FF2B5EF4-FFF2-40B4-BE49-F238E27FC236}">
                <a16:creationId xmlns:a16="http://schemas.microsoft.com/office/drawing/2014/main" id="{2328ABAB-59A0-9D4C-979C-6442934107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027109"/>
              </p:ext>
            </p:extLst>
          </p:nvPr>
        </p:nvGraphicFramePr>
        <p:xfrm>
          <a:off x="2543907" y="269632"/>
          <a:ext cx="12074769" cy="9179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迴轉箭號 15">
            <a:extLst>
              <a:ext uri="{FF2B5EF4-FFF2-40B4-BE49-F238E27FC236}">
                <a16:creationId xmlns:a16="http://schemas.microsoft.com/office/drawing/2014/main" id="{E58E6098-A2E9-B64E-8B2D-802EA71B9509}"/>
              </a:ext>
            </a:extLst>
          </p:cNvPr>
          <p:cNvSpPr/>
          <p:nvPr/>
        </p:nvSpPr>
        <p:spPr>
          <a:xfrm rot="5400000" flipV="1">
            <a:off x="2309448" y="3663464"/>
            <a:ext cx="2203938" cy="844061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MO" altLang="en-US">
              <a:solidFill>
                <a:schemeClr val="tx1"/>
              </a:solidFill>
            </a:endParaRPr>
          </a:p>
        </p:txBody>
      </p:sp>
      <p:sp>
        <p:nvSpPr>
          <p:cNvPr id="17" name="弧線 16">
            <a:extLst>
              <a:ext uri="{FF2B5EF4-FFF2-40B4-BE49-F238E27FC236}">
                <a16:creationId xmlns:a16="http://schemas.microsoft.com/office/drawing/2014/main" id="{A45FEA72-9220-1F49-AD84-BCDD03826719}"/>
              </a:ext>
            </a:extLst>
          </p:cNvPr>
          <p:cNvSpPr/>
          <p:nvPr/>
        </p:nvSpPr>
        <p:spPr>
          <a:xfrm flipH="1">
            <a:off x="5591910" y="703385"/>
            <a:ext cx="4056183" cy="2942492"/>
          </a:xfrm>
          <a:prstGeom prst="arc">
            <a:avLst>
              <a:gd name="adj1" fmla="val 16200002"/>
              <a:gd name="adj2" fmla="val 35257"/>
            </a:avLst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2037533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09AB9E-FFBD-E849-8392-13A0969DD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MO" altLang="en-US" dirty="0"/>
              <a:t>教、學、教育之意義</a:t>
            </a:r>
            <a:endParaRPr kumimoji="1" lang="en-US" altLang="zh-MO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1A6D68-3CCE-504F-9793-DE703008A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MO" altLang="en-US" dirty="0"/>
              <a:t>教、學的關係</a:t>
            </a:r>
            <a:r>
              <a:rPr kumimoji="1" lang="zh-TW" altLang="en-US" dirty="0"/>
              <a:t> （施與授？兩者並存？）</a:t>
            </a:r>
            <a:endParaRPr kumimoji="1" lang="en-US" altLang="zh-TW" dirty="0"/>
          </a:p>
          <a:p>
            <a:pPr marL="0" indent="0">
              <a:buNone/>
            </a:pPr>
            <a:endParaRPr kumimoji="1" lang="en-US" altLang="zh-TW" dirty="0"/>
          </a:p>
          <a:p>
            <a:r>
              <a:rPr lang="zh-MO" altLang="en-US" dirty="0"/>
              <a:t>柏拉圖：「假如人類受過真正的教育，它就是全世界最高雅的人。但假如他沒受教育，或是受一種假的教育，那麼他將是全世界最難應付的人。」</a:t>
            </a:r>
          </a:p>
          <a:p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MO" dirty="0"/>
          </a:p>
          <a:p>
            <a:endParaRPr kumimoji="1" lang="en-US" altLang="zh-MO" dirty="0"/>
          </a:p>
        </p:txBody>
      </p:sp>
    </p:spTree>
    <p:extLst>
      <p:ext uri="{BB962C8B-B14F-4D97-AF65-F5344CB8AC3E}">
        <p14:creationId xmlns:p14="http://schemas.microsoft.com/office/powerpoint/2010/main" val="1772696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09AB9E-FFBD-E849-8392-13A0969DD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MO" altLang="en-US" dirty="0"/>
              <a:t>教、學、教育之意義</a:t>
            </a:r>
            <a:endParaRPr kumimoji="1" lang="en-US" altLang="zh-MO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1A6D68-3CCE-504F-9793-DE703008A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" altLang="zh-MO" dirty="0"/>
              <a:t>Teaching</a:t>
            </a:r>
            <a:r>
              <a:rPr lang="zh-TW" altLang="en-US" dirty="0"/>
              <a:t> </a:t>
            </a:r>
            <a:r>
              <a:rPr lang="en-US" altLang="zh-TW" dirty="0"/>
              <a:t>/</a:t>
            </a:r>
            <a:r>
              <a:rPr lang="zh-TW" altLang="en-US" dirty="0"/>
              <a:t> </a:t>
            </a:r>
            <a:r>
              <a:rPr lang="en" altLang="zh-TW" dirty="0"/>
              <a:t>I</a:t>
            </a:r>
            <a:r>
              <a:rPr lang="en" altLang="zh-MO" dirty="0"/>
              <a:t>nstruction</a:t>
            </a:r>
          </a:p>
          <a:p>
            <a:r>
              <a:rPr lang="zh-MO" altLang="en-US" dirty="0"/>
              <a:t>描述性</a:t>
            </a:r>
            <a:r>
              <a:rPr lang="zh-TW" altLang="en-US" dirty="0"/>
              <a:t> </a:t>
            </a:r>
            <a:r>
              <a:rPr lang="en-US" altLang="zh-TW" dirty="0"/>
              <a:t>/</a:t>
            </a:r>
            <a:r>
              <a:rPr lang="zh-TW" altLang="en-US" dirty="0"/>
              <a:t> </a:t>
            </a:r>
            <a:r>
              <a:rPr lang="zh-MO" altLang="en-US" dirty="0"/>
              <a:t>規範性</a:t>
            </a:r>
            <a:endParaRPr lang="en-US" altLang="zh-MO" dirty="0"/>
          </a:p>
          <a:p>
            <a:r>
              <a:rPr lang="zh-MO" altLang="en-US" dirty="0"/>
              <a:t>「修道之謂教」「以善先人者謂之教」</a:t>
            </a:r>
            <a:endParaRPr lang="en-US" altLang="zh-MO" dirty="0"/>
          </a:p>
          <a:p>
            <a:pPr marL="0" indent="0">
              <a:buNone/>
            </a:pPr>
            <a:endParaRPr kumimoji="1" lang="en-US" altLang="zh-TW" dirty="0"/>
          </a:p>
          <a:p>
            <a:pPr marL="0" indent="0">
              <a:buNone/>
            </a:pPr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MO" dirty="0"/>
          </a:p>
          <a:p>
            <a:endParaRPr kumimoji="1" lang="en-US" altLang="zh-MO" dirty="0"/>
          </a:p>
        </p:txBody>
      </p:sp>
    </p:spTree>
    <p:extLst>
      <p:ext uri="{BB962C8B-B14F-4D97-AF65-F5344CB8AC3E}">
        <p14:creationId xmlns:p14="http://schemas.microsoft.com/office/powerpoint/2010/main" val="251633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09AB9E-FFBD-E849-8392-13A0969DD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MO" altLang="en-US" dirty="0"/>
              <a:t>教、學、教育之意義</a:t>
            </a:r>
            <a:endParaRPr kumimoji="1" lang="en-US" altLang="zh-MO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1A6D68-3CCE-504F-9793-DE703008A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TW" altLang="en-US" dirty="0"/>
              <a:t>教學＝教育？</a:t>
            </a:r>
            <a:endParaRPr kumimoji="1" lang="en-US" altLang="zh-TW" dirty="0"/>
          </a:p>
          <a:p>
            <a:r>
              <a:rPr lang="zh-MO" altLang="en-US" dirty="0"/>
              <a:t>美國的杜威說：「教育即生活。」英國的斯賓塞說：「教育為未來生活之準備。」</a:t>
            </a:r>
            <a:endParaRPr kumimoji="1" lang="en-US" altLang="zh-TW" dirty="0"/>
          </a:p>
          <a:p>
            <a:r>
              <a:rPr lang="zh-MO" altLang="en-US" dirty="0"/>
              <a:t>柏拉圖：「假如人類受過真正的教育，它就是全世界最高雅的人。但假如他沒受教育，或是受一種假的教育，那麼他將是全世界最難應付的人。」</a:t>
            </a:r>
          </a:p>
          <a:p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MO" dirty="0"/>
          </a:p>
          <a:p>
            <a:endParaRPr kumimoji="1" lang="en-US" altLang="zh-MO" dirty="0"/>
          </a:p>
        </p:txBody>
      </p:sp>
    </p:spTree>
    <p:extLst>
      <p:ext uri="{BB962C8B-B14F-4D97-AF65-F5344CB8AC3E}">
        <p14:creationId xmlns:p14="http://schemas.microsoft.com/office/powerpoint/2010/main" val="570512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09AB9E-FFBD-E849-8392-13A0969DD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MO" altLang="en-US" dirty="0"/>
              <a:t>博物館教育之定義</a:t>
            </a:r>
            <a:endParaRPr kumimoji="1" lang="en-US" altLang="zh-MO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1A6D68-3CCE-504F-9793-DE703008A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kumimoji="1" lang="en-US" altLang="zh-TW" dirty="0"/>
          </a:p>
          <a:p>
            <a:pPr marL="0" indent="0">
              <a:buNone/>
            </a:pPr>
            <a:endParaRPr kumimoji="1" lang="en-US" altLang="zh-TW" dirty="0"/>
          </a:p>
          <a:p>
            <a:r>
              <a:rPr lang="zh-MO" altLang="en-US" dirty="0"/>
              <a:t>博物館教育就是盡力讓博物館存在的價值</a:t>
            </a:r>
            <a:r>
              <a:rPr lang="en-US" altLang="zh-MO" dirty="0"/>
              <a:t>(</a:t>
            </a:r>
            <a:r>
              <a:rPr lang="zh-MO" altLang="en-US" dirty="0"/>
              <a:t>使命、目標</a:t>
            </a:r>
            <a:r>
              <a:rPr lang="en-US" altLang="zh-MO" dirty="0"/>
              <a:t>)</a:t>
            </a:r>
            <a:r>
              <a:rPr lang="zh-MO" altLang="en-US" dirty="0"/>
              <a:t>和服務</a:t>
            </a:r>
            <a:r>
              <a:rPr lang="en-US" altLang="zh-MO" dirty="0"/>
              <a:t>(</a:t>
            </a:r>
            <a:r>
              <a:rPr lang="zh-MO" altLang="en-US" dirty="0"/>
              <a:t>硬體、軟體</a:t>
            </a:r>
            <a:r>
              <a:rPr lang="en-US" altLang="zh-MO" dirty="0"/>
              <a:t>)</a:t>
            </a:r>
            <a:r>
              <a:rPr lang="zh-MO" altLang="en-US" dirty="0"/>
              <a:t>被人們知道、瞭解、體會的過程，最終目的是使得接受的一方學習成長</a:t>
            </a:r>
            <a:r>
              <a:rPr lang="en-US" altLang="zh-MO" dirty="0"/>
              <a:t>(</a:t>
            </a:r>
            <a:r>
              <a:rPr lang="zh-MO" altLang="en-US" dirty="0"/>
              <a:t>常識、知識</a:t>
            </a:r>
            <a:r>
              <a:rPr lang="en-US" altLang="zh-MO" dirty="0"/>
              <a:t>)</a:t>
            </a:r>
            <a:r>
              <a:rPr lang="zh-MO" altLang="en-US" dirty="0"/>
              <a:t>。</a:t>
            </a:r>
            <a:br>
              <a:rPr lang="en-US" altLang="zh-MO" dirty="0"/>
            </a:br>
            <a:br>
              <a:rPr lang="en-US" altLang="zh-MO" dirty="0"/>
            </a:br>
            <a:r>
              <a:rPr lang="zh-MO" altLang="en-US" dirty="0"/>
              <a:t>博物館教育不限於博物館之內，其意義是教會人們自己和收藏品建立關係。</a:t>
            </a:r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MO" dirty="0"/>
          </a:p>
          <a:p>
            <a:endParaRPr kumimoji="1" lang="en-US" altLang="zh-MO" dirty="0"/>
          </a:p>
        </p:txBody>
      </p:sp>
    </p:spTree>
    <p:extLst>
      <p:ext uri="{BB962C8B-B14F-4D97-AF65-F5344CB8AC3E}">
        <p14:creationId xmlns:p14="http://schemas.microsoft.com/office/powerpoint/2010/main" val="3081231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7BBCB4-8F03-E449-83F7-44CF601DB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MO" altLang="en-US" dirty="0"/>
              <a:t>博物館教育的特色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CBE671B-D783-C94B-A623-6937AC2CE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MO" altLang="en-US" dirty="0"/>
              <a:t>課堂活動：</a:t>
            </a:r>
            <a:br>
              <a:rPr kumimoji="1" lang="en-US" altLang="zh-MO" dirty="0"/>
            </a:br>
            <a:br>
              <a:rPr kumimoji="1" lang="en-US" altLang="zh-MO" dirty="0"/>
            </a:br>
            <a:r>
              <a:rPr kumimoji="1" lang="zh-MO" altLang="en-US" dirty="0"/>
              <a:t>以單詞盡量描述特色</a:t>
            </a:r>
          </a:p>
        </p:txBody>
      </p:sp>
    </p:spTree>
    <p:extLst>
      <p:ext uri="{BB962C8B-B14F-4D97-AF65-F5344CB8AC3E}">
        <p14:creationId xmlns:p14="http://schemas.microsoft.com/office/powerpoint/2010/main" val="2538692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09AB9E-FFBD-E849-8392-13A0969DD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MO" altLang="en-US" dirty="0"/>
              <a:t>博物館教育的特色</a:t>
            </a:r>
            <a:endParaRPr kumimoji="1" lang="en-US" altLang="zh-MO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1A6D68-3CCE-504F-9793-DE703008A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MO" altLang="en-US" dirty="0"/>
              <a:t>非正規教育：</a:t>
            </a:r>
            <a:br>
              <a:rPr kumimoji="1" lang="en-US" altLang="zh-MO" dirty="0"/>
            </a:br>
            <a:r>
              <a:rPr lang="zh-MO" altLang="en-US" dirty="0"/>
              <a:t>價值性、自願性、休閒性（</a:t>
            </a:r>
            <a:r>
              <a:rPr kumimoji="1" lang="zh-MO" altLang="en-US" dirty="0"/>
              <a:t>使學習者感到自信和勝任）</a:t>
            </a:r>
            <a:r>
              <a:rPr lang="zh-MO" altLang="en-US" dirty="0"/>
              <a:t>、終身學習導向、自導性、強調關懷社區與多元性、高度資訊化等特徵</a:t>
            </a:r>
            <a:br>
              <a:rPr lang="en-US" altLang="zh-MO" dirty="0"/>
            </a:br>
            <a:endParaRPr kumimoji="1" lang="en-US" altLang="zh-MO" dirty="0"/>
          </a:p>
          <a:p>
            <a:r>
              <a:rPr kumimoji="1" lang="zh-MO" altLang="en-US" dirty="0"/>
              <a:t>連結博物館、觀眾、教育、物品、優質</a:t>
            </a:r>
            <a:endParaRPr kumimoji="1" lang="en-US" altLang="zh-MO" dirty="0"/>
          </a:p>
          <a:p>
            <a:endParaRPr kumimoji="1" lang="en-US" altLang="zh-MO" dirty="0"/>
          </a:p>
          <a:p>
            <a:r>
              <a:rPr kumimoji="1" lang="zh-MO" altLang="en-US" dirty="0"/>
              <a:t>公眾性、社會性、終身性、直觀性、豐富性、拓展性、自主性、愉悅性（博物館學概論</a:t>
            </a:r>
            <a:r>
              <a:rPr kumimoji="1" lang="en-US" altLang="zh-MO" dirty="0"/>
              <a:t>Ch8</a:t>
            </a:r>
            <a:r>
              <a:rPr kumimoji="1" lang="zh-MO" altLang="en-US" dirty="0"/>
              <a:t>）</a:t>
            </a:r>
            <a:endParaRPr kumimoji="1" lang="en-US" altLang="zh-MO" dirty="0"/>
          </a:p>
          <a:p>
            <a:endParaRPr kumimoji="1" lang="en-US" altLang="zh-MO" dirty="0"/>
          </a:p>
          <a:p>
            <a:endParaRPr kumimoji="1" lang="en-US" altLang="zh-TW" dirty="0"/>
          </a:p>
          <a:p>
            <a:pPr marL="0" indent="0">
              <a:buNone/>
            </a:pPr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MO" dirty="0"/>
          </a:p>
          <a:p>
            <a:endParaRPr kumimoji="1" lang="en-US" altLang="zh-MO" dirty="0"/>
          </a:p>
        </p:txBody>
      </p:sp>
    </p:spTree>
    <p:extLst>
      <p:ext uri="{BB962C8B-B14F-4D97-AF65-F5344CB8AC3E}">
        <p14:creationId xmlns:p14="http://schemas.microsoft.com/office/powerpoint/2010/main" val="1217131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2F25CD-E842-6949-9D2A-C351F36A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MO" altLang="en-US" dirty="0"/>
              <a:t>教材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205AF6C-E80D-FE42-9A41-FF134378E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MO" altLang="en-US" dirty="0"/>
              <a:t>博物館教育活動研究</a:t>
            </a:r>
            <a:endParaRPr kumimoji="1" lang="en-US" altLang="zh-MO" dirty="0"/>
          </a:p>
          <a:p>
            <a:r>
              <a:rPr kumimoji="1" lang="zh-MO" altLang="en-US" dirty="0"/>
              <a:t>博物館學概論</a:t>
            </a:r>
            <a:r>
              <a:rPr kumimoji="1" lang="en-US" altLang="zh-MO" dirty="0"/>
              <a:t>(</a:t>
            </a:r>
            <a:r>
              <a:rPr kumimoji="1" lang="zh-MO" altLang="en-US" dirty="0"/>
              <a:t> </a:t>
            </a:r>
            <a:r>
              <a:rPr kumimoji="1" lang="en-US" altLang="zh-MO" dirty="0"/>
              <a:t>Ch7</a:t>
            </a:r>
            <a:r>
              <a:rPr kumimoji="1" lang="zh-MO" altLang="en-US" dirty="0"/>
              <a:t>、</a:t>
            </a:r>
            <a:r>
              <a:rPr kumimoji="1" lang="en-US" altLang="zh-MO" dirty="0"/>
              <a:t>8</a:t>
            </a:r>
            <a:r>
              <a:rPr kumimoji="1" lang="zh-MO" altLang="en-US" dirty="0"/>
              <a:t>）</a:t>
            </a:r>
            <a:endParaRPr kumimoji="1" lang="en-US" altLang="zh-MO" dirty="0"/>
          </a:p>
          <a:p>
            <a:endParaRPr kumimoji="1" lang="en-US" altLang="zh-MO" dirty="0"/>
          </a:p>
          <a:p>
            <a:pPr marL="0" indent="0">
              <a:buNone/>
            </a:pPr>
            <a:r>
              <a:rPr kumimoji="1" lang="zh-MO" altLang="en-US" dirty="0"/>
              <a:t>參考：</a:t>
            </a:r>
            <a:endParaRPr kumimoji="1" lang="en-US" altLang="zh-MO" dirty="0"/>
          </a:p>
          <a:p>
            <a:r>
              <a:rPr kumimoji="1" lang="zh-MO" altLang="en-US" dirty="0"/>
              <a:t>博物館教育人員手冊（絕版）</a:t>
            </a:r>
            <a:endParaRPr kumimoji="1" lang="en-US" altLang="zh-MO" dirty="0"/>
          </a:p>
          <a:p>
            <a:r>
              <a:rPr kumimoji="1" lang="en-US" altLang="zh-MO" dirty="0"/>
              <a:t>Museum Educator’s Handbook</a:t>
            </a:r>
          </a:p>
          <a:p>
            <a:r>
              <a:rPr kumimoji="1" lang="zh-MO" altLang="en-US" dirty="0"/>
              <a:t>教學原理</a:t>
            </a:r>
            <a:r>
              <a:rPr kumimoji="1" lang="zh-TW" altLang="en-US" dirty="0"/>
              <a:t> </a:t>
            </a:r>
            <a:r>
              <a:rPr kumimoji="1" lang="en-US" altLang="zh-TW" dirty="0"/>
              <a:t>-</a:t>
            </a:r>
            <a:r>
              <a:rPr kumimoji="1" lang="zh-TW" altLang="en-US" dirty="0"/>
              <a:t> </a:t>
            </a:r>
            <a:r>
              <a:rPr kumimoji="1" lang="zh-MO" altLang="en-US" dirty="0"/>
              <a:t>統整與應用</a:t>
            </a:r>
            <a:endParaRPr kumimoji="1" lang="en-US" altLang="zh-MO" dirty="0"/>
          </a:p>
        </p:txBody>
      </p:sp>
    </p:spTree>
    <p:extLst>
      <p:ext uri="{BB962C8B-B14F-4D97-AF65-F5344CB8AC3E}">
        <p14:creationId xmlns:p14="http://schemas.microsoft.com/office/powerpoint/2010/main" val="192939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09AB9E-FFBD-E849-8392-13A0969DD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MO" altLang="en-US" dirty="0"/>
              <a:t>博物館教育的特色</a:t>
            </a:r>
            <a:endParaRPr kumimoji="1" lang="en-US" altLang="zh-MO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1A6D68-3CCE-504F-9793-DE703008A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kumimoji="1" lang="en-US" altLang="zh-TW" dirty="0"/>
          </a:p>
          <a:p>
            <a:pPr marL="0" indent="0">
              <a:buNone/>
            </a:pPr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MO" dirty="0"/>
          </a:p>
          <a:p>
            <a:endParaRPr kumimoji="1" lang="en-US" altLang="zh-MO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445656E-6945-D541-91FB-0B46B95E1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170" y="1593850"/>
            <a:ext cx="4297660" cy="458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36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09AB9E-FFBD-E849-8392-13A0969DD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MO" altLang="en-US" dirty="0"/>
              <a:t>博物館教育的</a:t>
            </a:r>
            <a:r>
              <a:rPr kumimoji="1" lang="en-US" altLang="zh-MO" dirty="0"/>
              <a:t>5W1H</a:t>
            </a:r>
            <a:r>
              <a:rPr kumimoji="1" lang="zh-TW" altLang="en-US" dirty="0"/>
              <a:t> </a:t>
            </a:r>
            <a:r>
              <a:rPr kumimoji="1" lang="en-US" altLang="zh-TW" dirty="0"/>
              <a:t>-</a:t>
            </a:r>
            <a:r>
              <a:rPr kumimoji="1" lang="zh-TW" altLang="en-US" dirty="0"/>
              <a:t> </a:t>
            </a:r>
            <a:r>
              <a:rPr kumimoji="1" lang="en-US" altLang="zh-TW" dirty="0"/>
              <a:t>What</a:t>
            </a:r>
            <a:endParaRPr kumimoji="1" lang="en-US" altLang="zh-MO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1A6D68-3CCE-504F-9793-DE703008A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MO" altLang="en-US" dirty="0"/>
              <a:t>博物館是甚麼</a:t>
            </a:r>
            <a:r>
              <a:rPr lang="en-US" altLang="zh-MO" dirty="0"/>
              <a:t>? </a:t>
            </a:r>
          </a:p>
          <a:p>
            <a:r>
              <a:rPr lang="zh-MO" altLang="en-US" dirty="0"/>
              <a:t>不同類型的博物館之間有甚麼異同</a:t>
            </a:r>
            <a:r>
              <a:rPr lang="en-US" altLang="zh-MO" dirty="0"/>
              <a:t>? </a:t>
            </a:r>
          </a:p>
          <a:p>
            <a:r>
              <a:rPr lang="zh-MO" altLang="en-US" dirty="0"/>
              <a:t>博物館教育的目標是甚麼</a:t>
            </a:r>
            <a:r>
              <a:rPr lang="en-US" altLang="zh-MO" dirty="0"/>
              <a:t>? </a:t>
            </a:r>
          </a:p>
          <a:p>
            <a:r>
              <a:rPr lang="zh-MO" altLang="en-US" dirty="0"/>
              <a:t>博物館教育與學校教育有甚麼不同</a:t>
            </a:r>
            <a:r>
              <a:rPr lang="en-US" altLang="zh-MO" dirty="0"/>
              <a:t>? </a:t>
            </a:r>
          </a:p>
          <a:p>
            <a:r>
              <a:rPr lang="zh-MO" altLang="en-US" dirty="0"/>
              <a:t>博物館教育有甚麼形式</a:t>
            </a:r>
            <a:r>
              <a:rPr lang="en-US" altLang="zh-MO" dirty="0"/>
              <a:t>? </a:t>
            </a:r>
          </a:p>
          <a:p>
            <a:r>
              <a:rPr lang="zh-MO" altLang="en-US" dirty="0"/>
              <a:t>本澳博物館教育面對甚麼難題</a:t>
            </a:r>
            <a:r>
              <a:rPr lang="en-US" altLang="zh-MO" dirty="0"/>
              <a:t>(</a:t>
            </a:r>
            <a:r>
              <a:rPr lang="zh-MO" altLang="en-US" dirty="0"/>
              <a:t>教師角度</a:t>
            </a:r>
            <a:r>
              <a:rPr lang="en-US" altLang="zh-MO" dirty="0"/>
              <a:t>)? </a:t>
            </a:r>
          </a:p>
          <a:p>
            <a:r>
              <a:rPr lang="zh-MO" altLang="en-US" dirty="0"/>
              <a:t>本澳博物館教育面對甚麼難題</a:t>
            </a:r>
            <a:r>
              <a:rPr lang="en-US" altLang="zh-MO" dirty="0"/>
              <a:t>(</a:t>
            </a:r>
            <a:r>
              <a:rPr lang="zh-MO" altLang="en-US" dirty="0"/>
              <a:t>館方角度</a:t>
            </a:r>
            <a:r>
              <a:rPr lang="en-US" altLang="zh-MO" dirty="0"/>
              <a:t>)? </a:t>
            </a:r>
            <a:endParaRPr lang="zh-MO" altLang="en-US" dirty="0"/>
          </a:p>
          <a:p>
            <a:endParaRPr kumimoji="1" lang="en-US" altLang="zh-MO" dirty="0"/>
          </a:p>
          <a:p>
            <a:endParaRPr kumimoji="1" lang="en-US" altLang="zh-TW" dirty="0"/>
          </a:p>
          <a:p>
            <a:pPr marL="0" indent="0">
              <a:buNone/>
            </a:pPr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MO" dirty="0"/>
          </a:p>
          <a:p>
            <a:endParaRPr kumimoji="1" lang="en-US" altLang="zh-MO" dirty="0"/>
          </a:p>
        </p:txBody>
      </p:sp>
    </p:spTree>
    <p:extLst>
      <p:ext uri="{BB962C8B-B14F-4D97-AF65-F5344CB8AC3E}">
        <p14:creationId xmlns:p14="http://schemas.microsoft.com/office/powerpoint/2010/main" val="3410666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09AB9E-FFBD-E849-8392-13A0969DD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MO" altLang="en-US" dirty="0"/>
              <a:t>博物館教育的</a:t>
            </a:r>
            <a:r>
              <a:rPr kumimoji="1" lang="en-US" altLang="zh-MO" dirty="0"/>
              <a:t>5W1H</a:t>
            </a:r>
            <a:r>
              <a:rPr kumimoji="1" lang="zh-TW" altLang="en-US" dirty="0"/>
              <a:t> </a:t>
            </a:r>
            <a:r>
              <a:rPr kumimoji="1" lang="en-US" altLang="zh-TW" dirty="0"/>
              <a:t>–</a:t>
            </a:r>
            <a:r>
              <a:rPr kumimoji="1" lang="zh-TW" altLang="en-US" dirty="0"/>
              <a:t> </a:t>
            </a:r>
            <a:r>
              <a:rPr kumimoji="1" lang="en-US" altLang="zh-TW" dirty="0"/>
              <a:t>Why</a:t>
            </a:r>
            <a:endParaRPr kumimoji="1" lang="en-US" altLang="zh-MO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1A6D68-3CCE-504F-9793-DE703008A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MO" altLang="en-US" dirty="0"/>
              <a:t>為甚麼博物館教育面對上述難題</a:t>
            </a:r>
            <a:r>
              <a:rPr lang="en-US" altLang="zh-MO" dirty="0"/>
              <a:t>? </a:t>
            </a:r>
          </a:p>
          <a:p>
            <a:r>
              <a:rPr lang="zh-MO" altLang="en-US" dirty="0"/>
              <a:t>為甚麼會出現本澳與別不同的情況</a:t>
            </a:r>
            <a:r>
              <a:rPr lang="en-US" altLang="zh-MO" dirty="0"/>
              <a:t>? </a:t>
            </a:r>
            <a:endParaRPr lang="zh-MO" altLang="en-US" dirty="0"/>
          </a:p>
          <a:p>
            <a:endParaRPr kumimoji="1" lang="en-US" altLang="zh-MO" dirty="0"/>
          </a:p>
          <a:p>
            <a:endParaRPr kumimoji="1" lang="en-US" altLang="zh-TW" dirty="0"/>
          </a:p>
          <a:p>
            <a:pPr marL="0" indent="0">
              <a:buNone/>
            </a:pPr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MO" dirty="0"/>
          </a:p>
          <a:p>
            <a:endParaRPr kumimoji="1" lang="en-US" altLang="zh-MO" dirty="0"/>
          </a:p>
        </p:txBody>
      </p:sp>
    </p:spTree>
    <p:extLst>
      <p:ext uri="{BB962C8B-B14F-4D97-AF65-F5344CB8AC3E}">
        <p14:creationId xmlns:p14="http://schemas.microsoft.com/office/powerpoint/2010/main" val="178029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09AB9E-FFBD-E849-8392-13A0969DD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MO" altLang="en-US" dirty="0"/>
              <a:t>博物館教育的</a:t>
            </a:r>
            <a:r>
              <a:rPr kumimoji="1" lang="en-US" altLang="zh-MO" dirty="0"/>
              <a:t>5W1H</a:t>
            </a:r>
            <a:r>
              <a:rPr kumimoji="1" lang="zh-TW" altLang="en-US" dirty="0"/>
              <a:t> </a:t>
            </a:r>
            <a:r>
              <a:rPr kumimoji="1" lang="en-US" altLang="zh-TW" dirty="0"/>
              <a:t>–</a:t>
            </a:r>
            <a:r>
              <a:rPr kumimoji="1" lang="zh-TW" altLang="en-US" dirty="0"/>
              <a:t> </a:t>
            </a:r>
            <a:r>
              <a:rPr kumimoji="1" lang="en-US" altLang="zh-TW" dirty="0"/>
              <a:t>How</a:t>
            </a:r>
            <a:endParaRPr kumimoji="1" lang="en-US" altLang="zh-MO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1A6D68-3CCE-504F-9793-DE703008A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MO" altLang="en-US" dirty="0"/>
              <a:t>如何解決上述難題</a:t>
            </a:r>
            <a:r>
              <a:rPr lang="en-US" altLang="zh-MO" dirty="0"/>
              <a:t>? </a:t>
            </a:r>
            <a:endParaRPr lang="zh-MO" altLang="en-US" dirty="0"/>
          </a:p>
          <a:p>
            <a:r>
              <a:rPr lang="zh-MO" altLang="en-US" dirty="0"/>
              <a:t>政府 </a:t>
            </a:r>
            <a:endParaRPr lang="en-US" altLang="zh-MO" dirty="0"/>
          </a:p>
          <a:p>
            <a:r>
              <a:rPr lang="zh-MO" altLang="en-US" dirty="0"/>
              <a:t>館方（教育</a:t>
            </a:r>
            <a:r>
              <a:rPr lang="en-US" altLang="zh-MO" dirty="0"/>
              <a:t>/</a:t>
            </a:r>
            <a:r>
              <a:rPr lang="zh-MO" altLang="en-US" dirty="0"/>
              <a:t>宣傳） </a:t>
            </a:r>
            <a:endParaRPr lang="en-US" altLang="zh-MO" dirty="0"/>
          </a:p>
          <a:p>
            <a:r>
              <a:rPr lang="zh-MO" altLang="en-US" dirty="0"/>
              <a:t>學校 </a:t>
            </a:r>
            <a:endParaRPr lang="en-US" altLang="zh-MO" dirty="0"/>
          </a:p>
          <a:p>
            <a:r>
              <a:rPr lang="zh-MO" altLang="en-US" dirty="0"/>
              <a:t>館員 </a:t>
            </a:r>
            <a:endParaRPr lang="en-US" altLang="zh-MO" dirty="0"/>
          </a:p>
          <a:p>
            <a:r>
              <a:rPr lang="zh-MO" altLang="en-US" dirty="0"/>
              <a:t>教師 </a:t>
            </a:r>
            <a:endParaRPr lang="en-US" altLang="zh-MO" dirty="0"/>
          </a:p>
          <a:p>
            <a:r>
              <a:rPr lang="zh-MO" altLang="en-US" dirty="0"/>
              <a:t>家長 </a:t>
            </a:r>
            <a:endParaRPr lang="en-US" altLang="zh-MO" dirty="0"/>
          </a:p>
          <a:p>
            <a:r>
              <a:rPr lang="zh-MO" altLang="en-US" dirty="0"/>
              <a:t>學生 </a:t>
            </a:r>
            <a:endParaRPr lang="en-US" altLang="zh-MO" dirty="0"/>
          </a:p>
          <a:p>
            <a:r>
              <a:rPr lang="zh-MO" altLang="en-US" dirty="0"/>
              <a:t>一般市民 </a:t>
            </a:r>
          </a:p>
          <a:p>
            <a:pPr marL="0" indent="0">
              <a:buNone/>
            </a:pPr>
            <a:endParaRPr kumimoji="1" lang="en-US" altLang="zh-MO" dirty="0"/>
          </a:p>
          <a:p>
            <a:endParaRPr kumimoji="1" lang="en-US" altLang="zh-TW" dirty="0"/>
          </a:p>
          <a:p>
            <a:pPr marL="0" indent="0">
              <a:buNone/>
            </a:pPr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MO" dirty="0"/>
          </a:p>
          <a:p>
            <a:endParaRPr kumimoji="1" lang="en-US" altLang="zh-MO" dirty="0"/>
          </a:p>
        </p:txBody>
      </p:sp>
    </p:spTree>
    <p:extLst>
      <p:ext uri="{BB962C8B-B14F-4D97-AF65-F5344CB8AC3E}">
        <p14:creationId xmlns:p14="http://schemas.microsoft.com/office/powerpoint/2010/main" val="2586003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09AB9E-FFBD-E849-8392-13A0969DD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MO" altLang="en-US" dirty="0"/>
              <a:t>博物館教育的</a:t>
            </a:r>
            <a:r>
              <a:rPr kumimoji="1" lang="en-US" altLang="zh-MO" dirty="0"/>
              <a:t>5W1H</a:t>
            </a:r>
            <a:r>
              <a:rPr kumimoji="1" lang="zh-TW" altLang="en-US" dirty="0"/>
              <a:t> </a:t>
            </a:r>
            <a:r>
              <a:rPr kumimoji="1" lang="en-US" altLang="zh-TW" dirty="0"/>
              <a:t>–</a:t>
            </a:r>
            <a:r>
              <a:rPr kumimoji="1" lang="zh-TW" altLang="en-US" dirty="0"/>
              <a:t> </a:t>
            </a:r>
            <a:r>
              <a:rPr kumimoji="1" lang="en-US" altLang="zh-TW" dirty="0"/>
              <a:t>When</a:t>
            </a:r>
            <a:endParaRPr kumimoji="1" lang="en-US" altLang="zh-MO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1A6D68-3CCE-504F-9793-DE703008A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MO" altLang="en-US" dirty="0"/>
              <a:t>博物館教育活動時間規劃</a:t>
            </a:r>
            <a:r>
              <a:rPr lang="en-US" altLang="zh-MO" dirty="0"/>
              <a:t>(</a:t>
            </a:r>
            <a:r>
              <a:rPr lang="zh-MO" altLang="en-US" dirty="0"/>
              <a:t>館方角度</a:t>
            </a:r>
            <a:r>
              <a:rPr lang="en-US" altLang="zh-MO" dirty="0"/>
              <a:t>) </a:t>
            </a:r>
          </a:p>
          <a:p>
            <a:r>
              <a:rPr lang="zh-MO" altLang="en-US" dirty="0"/>
              <a:t>博物館教育活動時間規劃</a:t>
            </a:r>
            <a:r>
              <a:rPr lang="en-US" altLang="zh-MO" dirty="0"/>
              <a:t>(</a:t>
            </a:r>
            <a:r>
              <a:rPr lang="zh-MO" altLang="en-US" dirty="0"/>
              <a:t>校方角度</a:t>
            </a:r>
            <a:r>
              <a:rPr lang="en-US" altLang="zh-MO" dirty="0"/>
              <a:t>) </a:t>
            </a:r>
            <a:endParaRPr lang="zh-MO" altLang="en-US" dirty="0"/>
          </a:p>
          <a:p>
            <a:pPr marL="0" indent="0">
              <a:buNone/>
            </a:pPr>
            <a:endParaRPr kumimoji="1" lang="en-US" altLang="zh-MO" dirty="0"/>
          </a:p>
          <a:p>
            <a:endParaRPr kumimoji="1" lang="en-US" altLang="zh-TW" dirty="0"/>
          </a:p>
          <a:p>
            <a:pPr marL="0" indent="0">
              <a:buNone/>
            </a:pPr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MO" dirty="0"/>
          </a:p>
          <a:p>
            <a:endParaRPr kumimoji="1" lang="en-US" altLang="zh-MO" dirty="0"/>
          </a:p>
        </p:txBody>
      </p:sp>
    </p:spTree>
    <p:extLst>
      <p:ext uri="{BB962C8B-B14F-4D97-AF65-F5344CB8AC3E}">
        <p14:creationId xmlns:p14="http://schemas.microsoft.com/office/powerpoint/2010/main" val="88216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09AB9E-FFBD-E849-8392-13A0969DD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MO" altLang="en-US" dirty="0"/>
              <a:t>博物館教育的</a:t>
            </a:r>
            <a:r>
              <a:rPr kumimoji="1" lang="en-US" altLang="zh-MO" dirty="0"/>
              <a:t>5W1H</a:t>
            </a:r>
            <a:r>
              <a:rPr kumimoji="1" lang="zh-TW" altLang="en-US" dirty="0"/>
              <a:t> </a:t>
            </a:r>
            <a:r>
              <a:rPr kumimoji="1" lang="en-US" altLang="zh-TW" dirty="0"/>
              <a:t>–</a:t>
            </a:r>
            <a:r>
              <a:rPr kumimoji="1" lang="zh-TW" altLang="en-US" dirty="0"/>
              <a:t> </a:t>
            </a:r>
            <a:r>
              <a:rPr kumimoji="1" lang="en-US" altLang="zh-TW" dirty="0"/>
              <a:t>Who</a:t>
            </a:r>
            <a:endParaRPr kumimoji="1" lang="en-US" altLang="zh-MO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1A6D68-3CCE-504F-9793-DE703008A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MO" altLang="en-US" dirty="0"/>
              <a:t>觀眾分類 </a:t>
            </a:r>
            <a:endParaRPr lang="en-US" altLang="zh-MO" dirty="0"/>
          </a:p>
          <a:p>
            <a:r>
              <a:rPr lang="zh-MO" altLang="en-US" dirty="0"/>
              <a:t>目標對象是誰</a:t>
            </a:r>
            <a:r>
              <a:rPr lang="en-US" altLang="zh-MO" dirty="0"/>
              <a:t>? </a:t>
            </a:r>
          </a:p>
          <a:p>
            <a:r>
              <a:rPr lang="zh-MO" altLang="en-US" dirty="0"/>
              <a:t>館員的角色</a:t>
            </a:r>
            <a:r>
              <a:rPr lang="en-US" altLang="zh-MO" dirty="0"/>
              <a:t>? </a:t>
            </a:r>
          </a:p>
          <a:p>
            <a:r>
              <a:rPr lang="zh-MO" altLang="en-US" dirty="0"/>
              <a:t>教師的角色</a:t>
            </a:r>
            <a:r>
              <a:rPr lang="en-US" altLang="zh-MO" dirty="0"/>
              <a:t>? </a:t>
            </a:r>
          </a:p>
          <a:p>
            <a:r>
              <a:rPr lang="zh-MO" altLang="en-US" dirty="0"/>
              <a:t>學生的角色</a:t>
            </a:r>
            <a:r>
              <a:rPr lang="en-US" altLang="zh-MO" dirty="0"/>
              <a:t>? </a:t>
            </a:r>
          </a:p>
          <a:p>
            <a:r>
              <a:rPr lang="en-US" altLang="zh-MO" dirty="0"/>
              <a:t>..... </a:t>
            </a:r>
            <a:endParaRPr lang="zh-MO" altLang="en-US" dirty="0"/>
          </a:p>
          <a:p>
            <a:pPr marL="0" indent="0">
              <a:buNone/>
            </a:pPr>
            <a:endParaRPr kumimoji="1" lang="en-US" altLang="zh-MO" dirty="0"/>
          </a:p>
          <a:p>
            <a:endParaRPr kumimoji="1" lang="en-US" altLang="zh-TW" dirty="0"/>
          </a:p>
          <a:p>
            <a:pPr marL="0" indent="0">
              <a:buNone/>
            </a:pPr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MO" dirty="0"/>
          </a:p>
          <a:p>
            <a:endParaRPr kumimoji="1" lang="en-US" altLang="zh-MO" dirty="0"/>
          </a:p>
        </p:txBody>
      </p:sp>
    </p:spTree>
    <p:extLst>
      <p:ext uri="{BB962C8B-B14F-4D97-AF65-F5344CB8AC3E}">
        <p14:creationId xmlns:p14="http://schemas.microsoft.com/office/powerpoint/2010/main" val="3796560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09AB9E-FFBD-E849-8392-13A0969DD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MO" altLang="en-US" dirty="0"/>
              <a:t>博物館教育的</a:t>
            </a:r>
            <a:r>
              <a:rPr kumimoji="1" lang="en-US" altLang="zh-MO" dirty="0"/>
              <a:t>5W1H</a:t>
            </a:r>
            <a:r>
              <a:rPr kumimoji="1" lang="zh-TW" altLang="en-US" dirty="0"/>
              <a:t> </a:t>
            </a:r>
            <a:r>
              <a:rPr kumimoji="1" lang="en-US" altLang="zh-TW" dirty="0"/>
              <a:t>–</a:t>
            </a:r>
            <a:r>
              <a:rPr kumimoji="1" lang="zh-TW" altLang="en-US" dirty="0"/>
              <a:t> </a:t>
            </a:r>
            <a:r>
              <a:rPr kumimoji="1" lang="en-US" altLang="zh-TW" dirty="0"/>
              <a:t>Where</a:t>
            </a:r>
            <a:endParaRPr kumimoji="1" lang="en-US" altLang="zh-MO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1A6D68-3CCE-504F-9793-DE703008A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MO" altLang="en-US" dirty="0"/>
              <a:t>哪裡適合開展博物館教育活動</a:t>
            </a:r>
            <a:r>
              <a:rPr lang="en-US" altLang="zh-MO" dirty="0"/>
              <a:t>? </a:t>
            </a:r>
            <a:endParaRPr kumimoji="1" lang="en-US" altLang="zh-MO" dirty="0"/>
          </a:p>
          <a:p>
            <a:endParaRPr kumimoji="1" lang="en-US" altLang="zh-TW" dirty="0"/>
          </a:p>
          <a:p>
            <a:pPr marL="0" indent="0">
              <a:buNone/>
            </a:pPr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MO" dirty="0"/>
          </a:p>
          <a:p>
            <a:endParaRPr kumimoji="1" lang="en-US" altLang="zh-MO" dirty="0"/>
          </a:p>
        </p:txBody>
      </p:sp>
    </p:spTree>
    <p:extLst>
      <p:ext uri="{BB962C8B-B14F-4D97-AF65-F5344CB8AC3E}">
        <p14:creationId xmlns:p14="http://schemas.microsoft.com/office/powerpoint/2010/main" val="464962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09AB9E-FFBD-E849-8392-13A0969DD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MO" altLang="en-US" dirty="0"/>
              <a:t>歷史類博物館、藝術類博物館與科技類博物館的教育</a:t>
            </a:r>
            <a:endParaRPr kumimoji="1" lang="en-US" altLang="zh-MO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1A6D68-3CCE-504F-9793-DE703008A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kumimoji="1" lang="en-US" altLang="zh-MO" dirty="0"/>
          </a:p>
          <a:p>
            <a:r>
              <a:rPr kumimoji="1" lang="zh-MO" altLang="en-US" dirty="0"/>
              <a:t>歷史類博物館的關鍵項目及功能？</a:t>
            </a:r>
            <a:endParaRPr kumimoji="1" lang="en-US" altLang="zh-MO" dirty="0"/>
          </a:p>
          <a:p>
            <a:r>
              <a:rPr kumimoji="1" lang="en-US" altLang="zh-TW" dirty="0">
                <a:hlinkClick r:id="rId3"/>
              </a:rPr>
              <a:t>https://hk.history.museum/zh_TW/web/mh/publications/spa_pspecial_05_01.html</a:t>
            </a:r>
            <a:endParaRPr kumimoji="1" lang="en-US" altLang="zh-TW" dirty="0"/>
          </a:p>
          <a:p>
            <a:endParaRPr kumimoji="1" lang="en-US" altLang="zh-TW" dirty="0"/>
          </a:p>
          <a:p>
            <a:pPr marL="0" indent="0">
              <a:buNone/>
            </a:pPr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MO" dirty="0"/>
          </a:p>
          <a:p>
            <a:endParaRPr kumimoji="1" lang="en-US" altLang="zh-MO" dirty="0"/>
          </a:p>
        </p:txBody>
      </p:sp>
    </p:spTree>
    <p:extLst>
      <p:ext uri="{BB962C8B-B14F-4D97-AF65-F5344CB8AC3E}">
        <p14:creationId xmlns:p14="http://schemas.microsoft.com/office/powerpoint/2010/main" val="12406679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09AB9E-FFBD-E849-8392-13A0969DD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MO" altLang="en-US" dirty="0"/>
              <a:t>歷史類博物館、藝術類博物館與科技類博物館的教育</a:t>
            </a:r>
            <a:endParaRPr kumimoji="1" lang="en-US" altLang="zh-MO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1A6D68-3CCE-504F-9793-DE703008A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kumimoji="1" lang="en-US" altLang="zh-MO" dirty="0"/>
          </a:p>
          <a:p>
            <a:r>
              <a:rPr kumimoji="1" lang="zh-MO" altLang="en-US" dirty="0"/>
              <a:t>藝術：</a:t>
            </a:r>
            <a:br>
              <a:rPr kumimoji="1" lang="en-US" altLang="zh-MO" dirty="0"/>
            </a:br>
            <a:r>
              <a:rPr kumimoji="1" lang="zh-MO" altLang="en-US" dirty="0"/>
              <a:t>戲劇、舞蹈、音樂、文學、</a:t>
            </a:r>
            <a:r>
              <a:rPr kumimoji="1" lang="zh-MO" altLang="en-US" b="1" u="sng" dirty="0"/>
              <a:t>視覺藝術</a:t>
            </a:r>
            <a:r>
              <a:rPr kumimoji="1" lang="zh-MO" altLang="en-US" dirty="0"/>
              <a:t>、工藝、媒體藝術等。</a:t>
            </a:r>
            <a:endParaRPr kumimoji="1" lang="en-US" altLang="zh-MO" dirty="0"/>
          </a:p>
          <a:p>
            <a:r>
              <a:rPr kumimoji="1" lang="zh-MO" altLang="en-US" dirty="0"/>
              <a:t>歐、美、亞洲地區的藝術類博物館教育發展</a:t>
            </a:r>
            <a:endParaRPr kumimoji="1" lang="en-US" altLang="zh-MO" dirty="0"/>
          </a:p>
          <a:p>
            <a:r>
              <a:rPr kumimoji="1" lang="zh-MO" altLang="en-US" dirty="0"/>
              <a:t>波士頓藝術博物館模式</a:t>
            </a:r>
            <a:r>
              <a:rPr kumimoji="1" lang="en-US" altLang="zh-MO" dirty="0"/>
              <a:t> (Gilman,1</a:t>
            </a:r>
            <a:r>
              <a:rPr kumimoji="1" lang="en-US" altLang="zh-TW" dirty="0"/>
              <a:t>918)</a:t>
            </a:r>
            <a:endParaRPr kumimoji="1" lang="en-US" altLang="zh-MO" dirty="0"/>
          </a:p>
          <a:p>
            <a:r>
              <a:rPr kumimoji="1" lang="zh-MO" altLang="en-US" dirty="0"/>
              <a:t>紐瓦克博物館模式</a:t>
            </a:r>
            <a:r>
              <a:rPr kumimoji="1" lang="zh-TW" altLang="en-US" dirty="0"/>
              <a:t> </a:t>
            </a:r>
            <a:r>
              <a:rPr kumimoji="1" lang="en-US" altLang="zh-TW" dirty="0"/>
              <a:t>(Dana, 1917)</a:t>
            </a:r>
          </a:p>
          <a:p>
            <a:r>
              <a:rPr kumimoji="1" lang="en-US" altLang="zh-TW" dirty="0">
                <a:hlinkClick r:id="rId3"/>
              </a:rPr>
              <a:t>http://mshuhua.com/news/view?id=250</a:t>
            </a:r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MO" dirty="0"/>
          </a:p>
          <a:p>
            <a:endParaRPr kumimoji="1" lang="en-US" altLang="zh-MO" dirty="0"/>
          </a:p>
        </p:txBody>
      </p:sp>
    </p:spTree>
    <p:extLst>
      <p:ext uri="{BB962C8B-B14F-4D97-AF65-F5344CB8AC3E}">
        <p14:creationId xmlns:p14="http://schemas.microsoft.com/office/powerpoint/2010/main" val="18732369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09AB9E-FFBD-E849-8392-13A0969DD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MO" altLang="en-US" dirty="0"/>
              <a:t>歷史類博物館、藝術類博物館與科技類博物館的教育</a:t>
            </a:r>
            <a:endParaRPr kumimoji="1" lang="en-US" altLang="zh-MO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1A6D68-3CCE-504F-9793-DE703008A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kumimoji="1" lang="en-US" altLang="zh-MO" dirty="0"/>
          </a:p>
          <a:p>
            <a:r>
              <a:rPr kumimoji="1" lang="zh-MO" altLang="en-US" dirty="0"/>
              <a:t>科技類博物館</a:t>
            </a:r>
            <a:r>
              <a:rPr kumimoji="1" lang="en-US" altLang="zh-MO" dirty="0"/>
              <a:t>/</a:t>
            </a:r>
            <a:r>
              <a:rPr kumimoji="1" lang="zh-MO" altLang="en-US" dirty="0"/>
              <a:t>場館的關鍵項目及功能？</a:t>
            </a:r>
            <a:endParaRPr kumimoji="1" lang="en-US" altLang="zh-TW" dirty="0"/>
          </a:p>
          <a:p>
            <a:pPr marL="0" indent="0">
              <a:buNone/>
            </a:pPr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MO" dirty="0"/>
          </a:p>
          <a:p>
            <a:endParaRPr kumimoji="1" lang="en-US" altLang="zh-MO" dirty="0"/>
          </a:p>
        </p:txBody>
      </p:sp>
    </p:spTree>
    <p:extLst>
      <p:ext uri="{BB962C8B-B14F-4D97-AF65-F5344CB8AC3E}">
        <p14:creationId xmlns:p14="http://schemas.microsoft.com/office/powerpoint/2010/main" val="3143233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A9ADD7-072D-9D49-AFD1-492C8A8A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398"/>
          </a:xfrm>
        </p:spPr>
        <p:txBody>
          <a:bodyPr/>
          <a:lstStyle/>
          <a:p>
            <a:r>
              <a:rPr kumimoji="1" lang="zh-MO" altLang="en-US" dirty="0"/>
              <a:t>課程安排</a:t>
            </a: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88101AD3-DD1F-0145-9EF8-35EC41CB1B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6338021"/>
              </p:ext>
            </p:extLst>
          </p:nvPr>
        </p:nvGraphicFramePr>
        <p:xfrm>
          <a:off x="849086" y="1201335"/>
          <a:ext cx="10504716" cy="3165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129">
                  <a:extLst>
                    <a:ext uri="{9D8B030D-6E8A-4147-A177-3AD203B41FA5}">
                      <a16:colId xmlns:a16="http://schemas.microsoft.com/office/drawing/2014/main" val="2656354913"/>
                    </a:ext>
                  </a:extLst>
                </a:gridCol>
                <a:gridCol w="1535723">
                  <a:extLst>
                    <a:ext uri="{9D8B030D-6E8A-4147-A177-3AD203B41FA5}">
                      <a16:colId xmlns:a16="http://schemas.microsoft.com/office/drawing/2014/main" val="3066134228"/>
                    </a:ext>
                  </a:extLst>
                </a:gridCol>
                <a:gridCol w="2274277">
                  <a:extLst>
                    <a:ext uri="{9D8B030D-6E8A-4147-A177-3AD203B41FA5}">
                      <a16:colId xmlns:a16="http://schemas.microsoft.com/office/drawing/2014/main" val="1473646375"/>
                    </a:ext>
                  </a:extLst>
                </a:gridCol>
                <a:gridCol w="2025999">
                  <a:extLst>
                    <a:ext uri="{9D8B030D-6E8A-4147-A177-3AD203B41FA5}">
                      <a16:colId xmlns:a16="http://schemas.microsoft.com/office/drawing/2014/main" val="2987906503"/>
                    </a:ext>
                  </a:extLst>
                </a:gridCol>
                <a:gridCol w="1894115">
                  <a:extLst>
                    <a:ext uri="{9D8B030D-6E8A-4147-A177-3AD203B41FA5}">
                      <a16:colId xmlns:a16="http://schemas.microsoft.com/office/drawing/2014/main" val="2026584987"/>
                    </a:ext>
                  </a:extLst>
                </a:gridCol>
                <a:gridCol w="1110342">
                  <a:extLst>
                    <a:ext uri="{9D8B030D-6E8A-4147-A177-3AD203B41FA5}">
                      <a16:colId xmlns:a16="http://schemas.microsoft.com/office/drawing/2014/main" val="743188209"/>
                    </a:ext>
                  </a:extLst>
                </a:gridCol>
                <a:gridCol w="1083131">
                  <a:extLst>
                    <a:ext uri="{9D8B030D-6E8A-4147-A177-3AD203B41FA5}">
                      <a16:colId xmlns:a16="http://schemas.microsoft.com/office/drawing/2014/main" val="1647831848"/>
                    </a:ext>
                  </a:extLst>
                </a:gridCol>
              </a:tblGrid>
              <a:tr h="1055066">
                <a:tc>
                  <a:txBody>
                    <a:bodyPr/>
                    <a:lstStyle/>
                    <a:p>
                      <a:pPr algn="ctr"/>
                      <a:endParaRPr lang="zh-MO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MO" dirty="0"/>
                        <a:t>5</a:t>
                      </a:r>
                      <a:r>
                        <a:rPr lang="zh-MO" altLang="en-US" dirty="0"/>
                        <a:t>月</a:t>
                      </a:r>
                      <a:r>
                        <a:rPr lang="en-US" altLang="zh-MO" dirty="0"/>
                        <a:t>22</a:t>
                      </a:r>
                      <a:r>
                        <a:rPr lang="zh-MO" altLang="en-US" dirty="0"/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MO" dirty="0"/>
                        <a:t>5</a:t>
                      </a:r>
                      <a:r>
                        <a:rPr lang="zh-MO" altLang="en-US" dirty="0"/>
                        <a:t>月</a:t>
                      </a:r>
                      <a:r>
                        <a:rPr lang="en-US" altLang="zh-MO" dirty="0"/>
                        <a:t>29</a:t>
                      </a:r>
                      <a:r>
                        <a:rPr lang="zh-MO" altLang="en-US" dirty="0"/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MO" dirty="0"/>
                        <a:t>6</a:t>
                      </a:r>
                      <a:r>
                        <a:rPr lang="zh-MO" altLang="en-US" dirty="0"/>
                        <a:t>月</a:t>
                      </a:r>
                      <a:r>
                        <a:rPr lang="en-US" altLang="zh-MO" dirty="0"/>
                        <a:t>5</a:t>
                      </a:r>
                      <a:r>
                        <a:rPr lang="zh-MO" altLang="en-US" dirty="0"/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MO" dirty="0"/>
                        <a:t>6</a:t>
                      </a:r>
                      <a:r>
                        <a:rPr lang="zh-MO" altLang="en-US" dirty="0"/>
                        <a:t>月</a:t>
                      </a:r>
                      <a:r>
                        <a:rPr lang="en-US" altLang="zh-MO" dirty="0"/>
                        <a:t>12</a:t>
                      </a:r>
                      <a:r>
                        <a:rPr lang="zh-MO" altLang="en-US" dirty="0"/>
                        <a:t>日</a:t>
                      </a:r>
                      <a:endParaRPr lang="en-US" altLang="zh-M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MO" dirty="0"/>
                        <a:t>7/8</a:t>
                      </a:r>
                      <a:r>
                        <a:rPr lang="zh-MO" altLang="en-US" dirty="0"/>
                        <a:t>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MO" dirty="0"/>
                        <a:t>7/8</a:t>
                      </a:r>
                      <a:r>
                        <a:rPr lang="zh-MO" altLang="en-US" dirty="0"/>
                        <a:t>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9334698"/>
                  </a:ext>
                </a:extLst>
              </a:tr>
              <a:tr h="1055066">
                <a:tc>
                  <a:txBody>
                    <a:bodyPr/>
                    <a:lstStyle/>
                    <a:p>
                      <a:pPr algn="ctr"/>
                      <a:r>
                        <a:rPr lang="zh-MO" altLang="en-US" dirty="0"/>
                        <a:t>上午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dirty="0"/>
                        <a:t>基本概念</a:t>
                      </a:r>
                      <a:endParaRPr lang="zh-MO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dirty="0"/>
                        <a:t>教育活動進階概念</a:t>
                      </a:r>
                      <a:endParaRPr lang="zh-MO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dirty="0"/>
                        <a:t>活動規劃與實施</a:t>
                      </a:r>
                      <a:endParaRPr lang="zh-MO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dirty="0"/>
                        <a:t>與受眾之關係</a:t>
                      </a:r>
                      <a:br>
                        <a:rPr kumimoji="1" lang="en-US" altLang="zh-TW" dirty="0"/>
                      </a:br>
                      <a:r>
                        <a:rPr kumimoji="1" lang="zh-TW" altLang="en-US" dirty="0"/>
                        <a:t>（</a:t>
                      </a:r>
                      <a:r>
                        <a:rPr lang="zh-MO" altLang="en-US" dirty="0"/>
                        <a:t>考試不考）</a:t>
                      </a:r>
                    </a:p>
                    <a:p>
                      <a:pPr algn="ctr"/>
                      <a:endParaRPr lang="zh-MO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MO" altLang="en-US" dirty="0"/>
                        <a:t>星期日</a:t>
                      </a:r>
                      <a:endParaRPr lang="en-US" altLang="zh-MO" dirty="0"/>
                    </a:p>
                    <a:p>
                      <a:pPr algn="ctr"/>
                      <a:r>
                        <a:rPr lang="zh-MO" altLang="en-US" dirty="0"/>
                        <a:t>參觀</a:t>
                      </a:r>
                      <a:endParaRPr lang="en-US" altLang="zh-MO" dirty="0"/>
                    </a:p>
                    <a:p>
                      <a:pPr algn="ctr"/>
                      <a:r>
                        <a:rPr lang="zh-MO" altLang="en-US" dirty="0"/>
                        <a:t>（</a:t>
                      </a:r>
                      <a:r>
                        <a:rPr lang="en-US" altLang="zh-MO" dirty="0"/>
                        <a:t>3</a:t>
                      </a:r>
                      <a:r>
                        <a:rPr lang="zh-MO" altLang="en-US" dirty="0"/>
                        <a:t>小時）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MO" altLang="en-US" dirty="0"/>
                        <a:t>星期日</a:t>
                      </a:r>
                      <a:endParaRPr lang="en-US" altLang="zh-MO" dirty="0"/>
                    </a:p>
                    <a:p>
                      <a:pPr algn="ctr"/>
                      <a:r>
                        <a:rPr lang="zh-MO" altLang="en-US" dirty="0"/>
                        <a:t>實習</a:t>
                      </a:r>
                      <a:endParaRPr lang="en-US" altLang="zh-MO" dirty="0"/>
                    </a:p>
                    <a:p>
                      <a:pPr algn="ctr"/>
                      <a:r>
                        <a:rPr lang="zh-MO" altLang="en-US" dirty="0"/>
                        <a:t>（</a:t>
                      </a:r>
                      <a:r>
                        <a:rPr lang="en-US" altLang="zh-MO" dirty="0"/>
                        <a:t>3</a:t>
                      </a:r>
                      <a:r>
                        <a:rPr lang="zh-MO" altLang="en-US" dirty="0"/>
                        <a:t>小時）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4803032"/>
                  </a:ext>
                </a:extLst>
              </a:tr>
              <a:tr h="1055066">
                <a:tc>
                  <a:txBody>
                    <a:bodyPr/>
                    <a:lstStyle/>
                    <a:p>
                      <a:pPr algn="ctr"/>
                      <a:r>
                        <a:rPr lang="zh-MO" altLang="en-US" dirty="0"/>
                        <a:t>下午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dirty="0"/>
                        <a:t>組織及運作</a:t>
                      </a:r>
                      <a:endParaRPr lang="zh-MO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dirty="0"/>
                        <a:t>宏觀規劃、服務提供</a:t>
                      </a:r>
                      <a:endParaRPr lang="zh-MO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dirty="0"/>
                        <a:t>非實體博物館、</a:t>
                      </a:r>
                      <a:endParaRPr kumimoji="1" lang="en-US" altLang="zh-TW" dirty="0"/>
                    </a:p>
                    <a:p>
                      <a:pPr algn="ctr"/>
                      <a:r>
                        <a:rPr kumimoji="1" lang="zh-TW" altLang="en-US" dirty="0"/>
                        <a:t>教育活動相關人員</a:t>
                      </a:r>
                      <a:endParaRPr lang="zh-MO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MO" altLang="en-US" dirty="0"/>
                        <a:t>考試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MO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MO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538847"/>
                  </a:ext>
                </a:extLst>
              </a:tr>
            </a:tbl>
          </a:graphicData>
        </a:graphic>
      </p:graphicFrame>
      <p:pic>
        <p:nvPicPr>
          <p:cNvPr id="6" name="圖片 5" descr="一張含有 文字, 收據 的圖片&#10;&#10;自動產生的描述">
            <a:extLst>
              <a:ext uri="{FF2B5EF4-FFF2-40B4-BE49-F238E27FC236}">
                <a16:creationId xmlns:a16="http://schemas.microsoft.com/office/drawing/2014/main" id="{00B9BF6B-2868-7647-90D9-10F74353659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47591" y="4366533"/>
            <a:ext cx="3902825" cy="2361101"/>
          </a:xfrm>
          <a:prstGeom prst="rect">
            <a:avLst/>
          </a:prstGeom>
        </p:spPr>
      </p:pic>
      <p:sp>
        <p:nvSpPr>
          <p:cNvPr id="24" name="文字方塊 23">
            <a:extLst>
              <a:ext uri="{FF2B5EF4-FFF2-40B4-BE49-F238E27FC236}">
                <a16:creationId xmlns:a16="http://schemas.microsoft.com/office/drawing/2014/main" id="{E9B63DBA-EDEF-FB48-A71A-40C05E6E2CAA}"/>
              </a:ext>
            </a:extLst>
          </p:cNvPr>
          <p:cNvSpPr txBox="1"/>
          <p:nvPr/>
        </p:nvSpPr>
        <p:spPr>
          <a:xfrm>
            <a:off x="2274278" y="4779502"/>
            <a:ext cx="35696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MO" altLang="en-US" dirty="0"/>
              <a:t>分數：</a:t>
            </a:r>
            <a:br>
              <a:rPr kumimoji="1" lang="en-US" altLang="zh-MO" dirty="0"/>
            </a:br>
            <a:r>
              <a:rPr kumimoji="1" lang="zh-MO" altLang="en-US" dirty="0"/>
              <a:t>作業（包括參觀及實習）：</a:t>
            </a:r>
            <a:r>
              <a:rPr kumimoji="1" lang="en-US" altLang="zh-MO" dirty="0"/>
              <a:t>30%</a:t>
            </a:r>
          </a:p>
          <a:p>
            <a:r>
              <a:rPr kumimoji="1" lang="zh-MO" altLang="en-US" dirty="0"/>
              <a:t>考試：</a:t>
            </a:r>
            <a:r>
              <a:rPr kumimoji="1" lang="en-US" altLang="zh-MO" dirty="0"/>
              <a:t>70%</a:t>
            </a:r>
          </a:p>
          <a:p>
            <a:endParaRPr kumimoji="1" lang="en-US" altLang="zh-MO" dirty="0"/>
          </a:p>
          <a:p>
            <a:r>
              <a:rPr kumimoji="1" lang="zh-MO" altLang="en-US" dirty="0"/>
              <a:t>考卷 ：</a:t>
            </a:r>
            <a:br>
              <a:rPr kumimoji="1" lang="en-US" altLang="zh-MO" dirty="0"/>
            </a:br>
            <a:r>
              <a:rPr kumimoji="1" lang="en-US" altLang="zh-MO" dirty="0"/>
              <a:t>A</a:t>
            </a:r>
            <a:r>
              <a:rPr kumimoji="1" lang="zh-MO" altLang="en-US" dirty="0"/>
              <a:t>卷（</a:t>
            </a:r>
            <a:r>
              <a:rPr kumimoji="1" lang="en-US" altLang="zh-MO" dirty="0"/>
              <a:t>80%</a:t>
            </a:r>
            <a:r>
              <a:rPr kumimoji="1" lang="zh-MO" altLang="en-US" dirty="0"/>
              <a:t>）＋</a:t>
            </a:r>
            <a:r>
              <a:rPr kumimoji="1" lang="en-US" altLang="zh-MO" dirty="0"/>
              <a:t>B</a:t>
            </a:r>
            <a:r>
              <a:rPr kumimoji="1" lang="zh-MO" altLang="en-US" dirty="0"/>
              <a:t>卷（</a:t>
            </a:r>
            <a:r>
              <a:rPr kumimoji="1" lang="en-US" altLang="zh-MO" dirty="0"/>
              <a:t>20%</a:t>
            </a:r>
            <a:r>
              <a:rPr kumimoji="1" lang="zh-MO" altLang="en-US" dirty="0"/>
              <a:t>）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A50D4E41-0C6D-0E41-BD68-FBC93E83CBC7}"/>
              </a:ext>
            </a:extLst>
          </p:cNvPr>
          <p:cNvSpPr/>
          <p:nvPr/>
        </p:nvSpPr>
        <p:spPr>
          <a:xfrm>
            <a:off x="6771041" y="5263661"/>
            <a:ext cx="3856890" cy="1195754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10040919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09AB9E-FFBD-E849-8392-13A0969DD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kumimoji="1" lang="zh-MO" altLang="en-US" dirty="0"/>
              <a:t>行為主義教學理論</a:t>
            </a:r>
            <a:endParaRPr kumimoji="1" lang="en-US" altLang="zh-MO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1A6D68-3CCE-504F-9793-DE703008A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endParaRPr kumimoji="1" lang="en-US" altLang="zh-MO" sz="2000"/>
          </a:p>
          <a:p>
            <a:r>
              <a:rPr lang="zh-MO" altLang="en-US" sz="2000"/>
              <a:t>史金納（</a:t>
            </a:r>
            <a:r>
              <a:rPr lang="en-US" altLang="zh-MO" sz="2000"/>
              <a:t>B. F. Skinner</a:t>
            </a:r>
            <a:r>
              <a:rPr lang="zh-MO" altLang="en-US" sz="2000"/>
              <a:t>）是行為主義的學者，他提出了操作條件作用（</a:t>
            </a:r>
            <a:r>
              <a:rPr lang="en-US" altLang="zh-MO" sz="2000"/>
              <a:t>operant conditioning</a:t>
            </a:r>
            <a:r>
              <a:rPr lang="zh-MO" altLang="en-US" sz="2000"/>
              <a:t>）的學習理論。</a:t>
            </a:r>
            <a:endParaRPr lang="en-US" altLang="zh-MO" sz="2000"/>
          </a:p>
          <a:p>
            <a:r>
              <a:rPr lang="zh-MO" altLang="en-US" sz="2000"/>
              <a:t>所謂操作條件作用，即是個體在刺激中所表現的多個自發性反應，選擇其一進行強化，使刺激與反應產生聯結。</a:t>
            </a:r>
            <a:endParaRPr lang="en-US" altLang="zh-MO" sz="2000"/>
          </a:p>
          <a:p>
            <a:endParaRPr lang="en-US" altLang="zh-MO" sz="2000"/>
          </a:p>
          <a:p>
            <a:endParaRPr kumimoji="1" lang="en-US" altLang="zh-TW" sz="2000"/>
          </a:p>
          <a:p>
            <a:endParaRPr kumimoji="1" lang="en-US" altLang="zh-TW" sz="2000"/>
          </a:p>
          <a:p>
            <a:endParaRPr kumimoji="1" lang="en-US" altLang="zh-TW" sz="2000"/>
          </a:p>
          <a:p>
            <a:endParaRPr kumimoji="1" lang="en-US" altLang="zh-MO" sz="2000"/>
          </a:p>
          <a:p>
            <a:endParaRPr kumimoji="1" lang="en-US" altLang="zh-MO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螢幕錄製 2021-05-21 於 下午11.06.57" descr="螢幕錄製 2021-05-21 於 下午11.06.57">
            <a:hlinkClick r:id="" action="ppaction://media"/>
            <a:extLst>
              <a:ext uri="{FF2B5EF4-FFF2-40B4-BE49-F238E27FC236}">
                <a16:creationId xmlns:a16="http://schemas.microsoft.com/office/drawing/2014/main" id="{5D4FF443-4801-3142-B834-2B38DD5B893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05862" y="1320611"/>
            <a:ext cx="6019331" cy="421353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2069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5C3654-9F55-5F43-9CE2-92FF962BC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MO" altLang="en-US" dirty="0"/>
              <a:t>行為主義教學理論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6F0CEEB-9E27-BC45-A243-4179CDD34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MO" altLang="en-US" dirty="0"/>
              <a:t>正增強：</a:t>
            </a:r>
            <a:br>
              <a:rPr lang="en-US" altLang="zh-MO" dirty="0"/>
            </a:br>
            <a:r>
              <a:rPr lang="zh-MO" altLang="en-US" dirty="0"/>
              <a:t>建立一種讓想做的行為因刺激 而增加。例如一個學生為了考試 而更加用功念書</a:t>
            </a:r>
            <a:r>
              <a:rPr lang="en-US" altLang="zh-MO" dirty="0"/>
              <a:t>(</a:t>
            </a:r>
            <a:r>
              <a:rPr lang="zh-MO" altLang="en-US" dirty="0"/>
              <a:t>想做行為</a:t>
            </a:r>
            <a:r>
              <a:rPr lang="en-US" altLang="zh-MO" dirty="0"/>
              <a:t>)</a:t>
            </a:r>
            <a:r>
              <a:rPr lang="zh-MO" altLang="en-US" dirty="0"/>
              <a:t>，以 贏得讚賞或好的分數</a:t>
            </a:r>
            <a:r>
              <a:rPr lang="en-US" altLang="zh-MO" dirty="0"/>
              <a:t>(</a:t>
            </a:r>
            <a:r>
              <a:rPr lang="zh-MO" altLang="en-US" dirty="0"/>
              <a:t>正向強 化</a:t>
            </a:r>
            <a:r>
              <a:rPr lang="en-US" altLang="zh-MO" dirty="0"/>
              <a:t>)</a:t>
            </a:r>
            <a:r>
              <a:rPr lang="zh-MO" altLang="en-US" dirty="0"/>
              <a:t>。 </a:t>
            </a:r>
            <a:endParaRPr lang="en-US" altLang="zh-MO" dirty="0"/>
          </a:p>
          <a:p>
            <a:r>
              <a:rPr lang="zh-MO" altLang="en-US" dirty="0"/>
              <a:t>負增強：</a:t>
            </a:r>
            <a:br>
              <a:rPr lang="en-US" altLang="zh-MO" dirty="0"/>
            </a:br>
            <a:r>
              <a:rPr lang="zh-MO" altLang="en-US" dirty="0"/>
              <a:t>建立一種情況，讓想做的行為因 避免或消除刺激而增加。例如學 生 因 為 不 想 被 留 下 </a:t>
            </a:r>
            <a:r>
              <a:rPr lang="en-US" altLang="zh-MO" dirty="0"/>
              <a:t>( </a:t>
            </a:r>
            <a:r>
              <a:rPr lang="zh-MO" altLang="en-US" dirty="0"/>
              <a:t>負向強化</a:t>
            </a:r>
            <a:r>
              <a:rPr lang="en-US" altLang="zh-MO" dirty="0"/>
              <a:t>)</a:t>
            </a:r>
            <a:r>
              <a:rPr lang="zh-MO" altLang="en-US" dirty="0"/>
              <a:t>，為了避免再次被留下來而 上課安靜。 </a:t>
            </a:r>
            <a:endParaRPr lang="en-US" altLang="zh-MO" dirty="0"/>
          </a:p>
          <a:p>
            <a:r>
              <a:rPr lang="zh-MO" altLang="en-US" dirty="0"/>
              <a:t>懲罰：</a:t>
            </a:r>
            <a:br>
              <a:rPr lang="en-US" altLang="zh-MO" dirty="0"/>
            </a:br>
            <a:r>
              <a:rPr lang="zh-MO" altLang="en-US" dirty="0"/>
              <a:t>建立一種情況，讓想做的行為因為不想要的結果而減少。例如學 生因為考試作弊而不及格</a:t>
            </a:r>
            <a:r>
              <a:rPr lang="en-US" altLang="zh-MO" dirty="0"/>
              <a:t>(</a:t>
            </a:r>
            <a:r>
              <a:rPr lang="zh-MO" altLang="en-US" dirty="0"/>
              <a:t>懲罰</a:t>
            </a:r>
            <a:r>
              <a:rPr lang="en-US" altLang="zh-MO" dirty="0"/>
              <a:t>)</a:t>
            </a:r>
            <a:r>
              <a:rPr lang="zh-MO" altLang="en-US" dirty="0"/>
              <a:t>，而下次不再作弊。</a:t>
            </a:r>
            <a:endParaRPr lang="en-US" altLang="zh-MO" dirty="0"/>
          </a:p>
        </p:txBody>
      </p:sp>
    </p:spTree>
    <p:extLst>
      <p:ext uri="{BB962C8B-B14F-4D97-AF65-F5344CB8AC3E}">
        <p14:creationId xmlns:p14="http://schemas.microsoft.com/office/powerpoint/2010/main" val="23507455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4EC7C7-BBC7-6E49-A836-5FBA71A25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MO" altLang="en-US" dirty="0"/>
              <a:t>行為主義教學理論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47E495-0F1F-F646-9993-B4F4AD666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MO" altLang="en-US" dirty="0"/>
              <a:t>巴夫洛夫的狗：</a:t>
            </a:r>
            <a:br>
              <a:rPr kumimoji="1" lang="en-US" altLang="zh-MO" dirty="0"/>
            </a:br>
            <a:r>
              <a:rPr kumimoji="1" lang="en-US" altLang="zh-MO" dirty="0">
                <a:hlinkClick r:id="rId2"/>
              </a:rPr>
              <a:t>https://www.youtube.com/watch?v=AJNKUcM-BN4</a:t>
            </a:r>
            <a:endParaRPr kumimoji="1" lang="en-US" altLang="zh-MO" dirty="0"/>
          </a:p>
          <a:p>
            <a:endParaRPr kumimoji="1" lang="en-US" altLang="zh-MO" dirty="0"/>
          </a:p>
          <a:p>
            <a:r>
              <a:rPr kumimoji="1" lang="zh-MO" altLang="en-US" dirty="0"/>
              <a:t>小艾伯特實驗：</a:t>
            </a:r>
            <a:br>
              <a:rPr kumimoji="1" lang="en-US" altLang="zh-MO" dirty="0"/>
            </a:br>
            <a:r>
              <a:rPr kumimoji="1" lang="en-US" altLang="zh-MO" dirty="0">
                <a:hlinkClick r:id="rId3"/>
              </a:rPr>
              <a:t>https://www.youtube.com/watch?v=iIW3Tmj8e1c</a:t>
            </a:r>
            <a:endParaRPr kumimoji="1" lang="en-US" altLang="zh-MO" dirty="0"/>
          </a:p>
          <a:p>
            <a:pPr marL="0" indent="0">
              <a:buNone/>
            </a:pPr>
            <a:endParaRPr kumimoji="1" lang="zh-MO" altLang="en-US" dirty="0"/>
          </a:p>
        </p:txBody>
      </p:sp>
    </p:spTree>
    <p:extLst>
      <p:ext uri="{BB962C8B-B14F-4D97-AF65-F5344CB8AC3E}">
        <p14:creationId xmlns:p14="http://schemas.microsoft.com/office/powerpoint/2010/main" val="18405027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09AB9E-FFBD-E849-8392-13A0969DD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MO" altLang="en-US" dirty="0"/>
              <a:t>行為主義教學理論</a:t>
            </a:r>
            <a:endParaRPr kumimoji="1" lang="en-US" altLang="zh-MO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1A6D68-3CCE-504F-9793-DE703008A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kumimoji="1" lang="en-US" altLang="zh-MO" dirty="0"/>
          </a:p>
          <a:p>
            <a:r>
              <a:rPr kumimoji="1" lang="zh-MO" altLang="en-US" dirty="0"/>
              <a:t>一般教學應用方式？</a:t>
            </a:r>
            <a:endParaRPr kumimoji="1" lang="en-US" altLang="zh-MO" dirty="0"/>
          </a:p>
          <a:p>
            <a:r>
              <a:rPr kumimoji="1" lang="zh-MO" altLang="en-US" dirty="0"/>
              <a:t>博物館教學應用方式？</a:t>
            </a:r>
            <a:endParaRPr kumimoji="1" lang="en-US" altLang="zh-MO" dirty="0"/>
          </a:p>
          <a:p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MO" dirty="0"/>
          </a:p>
          <a:p>
            <a:endParaRPr kumimoji="1" lang="en-US" altLang="zh-MO" dirty="0"/>
          </a:p>
        </p:txBody>
      </p:sp>
    </p:spTree>
    <p:extLst>
      <p:ext uri="{BB962C8B-B14F-4D97-AF65-F5344CB8AC3E}">
        <p14:creationId xmlns:p14="http://schemas.microsoft.com/office/powerpoint/2010/main" val="17960047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97642F-FD11-6A4B-8CC7-41CC8D35B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MO" altLang="en-US" dirty="0"/>
              <a:t>教育活動的基本要求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522455-7A12-5C42-8B74-B0061EBA9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MO" altLang="en-US" dirty="0"/>
              <a:t>目標 → 活動類型 → 規劃、管理</a:t>
            </a:r>
            <a:endParaRPr kumimoji="1" lang="en-US" altLang="zh-MO" dirty="0"/>
          </a:p>
          <a:p>
            <a:endParaRPr kumimoji="1" lang="en-US" altLang="zh-MO" dirty="0"/>
          </a:p>
          <a:p>
            <a:r>
              <a:rPr kumimoji="1" lang="zh-MO" altLang="en-US" dirty="0"/>
              <a:t>類型：館內、館外、線上、自行舉辦、合辦、應邀、對象、主題</a:t>
            </a:r>
            <a:endParaRPr kumimoji="1" lang="en-US" altLang="zh-MO" dirty="0"/>
          </a:p>
          <a:p>
            <a:endParaRPr kumimoji="1" lang="en-US" altLang="zh-MO" dirty="0"/>
          </a:p>
          <a:p>
            <a:r>
              <a:rPr kumimoji="1" lang="zh-MO" altLang="en-US" dirty="0"/>
              <a:t>規劃：時間、空間、人手、錢、流程、</a:t>
            </a:r>
            <a:r>
              <a:rPr kumimoji="1" lang="en-US" altLang="zh-MO" dirty="0"/>
              <a:t>Plan B</a:t>
            </a:r>
          </a:p>
          <a:p>
            <a:endParaRPr kumimoji="1" lang="en-US" altLang="zh-MO" dirty="0"/>
          </a:p>
          <a:p>
            <a:r>
              <a:rPr kumimoji="1" lang="zh-MO" altLang="en-US" dirty="0"/>
              <a:t>管理：整合、協調、檢視、檢討、記錄</a:t>
            </a:r>
            <a:endParaRPr kumimoji="1" lang="en-US" altLang="zh-MO" dirty="0"/>
          </a:p>
        </p:txBody>
      </p:sp>
    </p:spTree>
    <p:extLst>
      <p:ext uri="{BB962C8B-B14F-4D97-AF65-F5344CB8AC3E}">
        <p14:creationId xmlns:p14="http://schemas.microsoft.com/office/powerpoint/2010/main" val="32401922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CDDB44-BE52-934B-B22F-D357A2DD7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MO" altLang="en-US" dirty="0"/>
              <a:t>博物館的教育推廣人員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529ED10-D0AC-5A40-AD46-C1B07056B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MO" altLang="en-US" dirty="0"/>
              <a:t>經驗取向</a:t>
            </a:r>
            <a:endParaRPr kumimoji="1" lang="en-US" altLang="zh-MO" dirty="0"/>
          </a:p>
          <a:p>
            <a:r>
              <a:rPr kumimoji="1" lang="zh-MO" altLang="en-US" dirty="0"/>
              <a:t>學歷取向</a:t>
            </a:r>
            <a:endParaRPr kumimoji="1" lang="en-US" altLang="zh-MO" dirty="0"/>
          </a:p>
          <a:p>
            <a:r>
              <a:rPr kumimoji="1" lang="zh-MO" altLang="en-US" dirty="0"/>
              <a:t>技能取向</a:t>
            </a:r>
            <a:endParaRPr kumimoji="1" lang="en-US" altLang="zh-MO" dirty="0"/>
          </a:p>
          <a:p>
            <a:r>
              <a:rPr kumimoji="1" lang="zh-MO" altLang="en-US" dirty="0"/>
              <a:t>社會需求取向</a:t>
            </a:r>
            <a:endParaRPr kumimoji="1" lang="en-US" altLang="zh-MO" dirty="0"/>
          </a:p>
          <a:p>
            <a:r>
              <a:rPr kumimoji="1" lang="zh-MO" altLang="en-US" dirty="0"/>
              <a:t>個人特質取向</a:t>
            </a:r>
            <a:endParaRPr kumimoji="1" lang="en-US" altLang="zh-MO" dirty="0"/>
          </a:p>
          <a:p>
            <a:r>
              <a:rPr kumimoji="1" lang="zh-MO" altLang="en-US" dirty="0"/>
              <a:t>分工考量</a:t>
            </a:r>
            <a:endParaRPr kumimoji="1" lang="en-US" altLang="zh-MO" dirty="0"/>
          </a:p>
          <a:p>
            <a:r>
              <a:rPr kumimoji="1" lang="zh-MO" altLang="en-US" dirty="0"/>
              <a:t>正職、非正職</a:t>
            </a:r>
            <a:endParaRPr kumimoji="1" lang="en-US" altLang="zh-MO" dirty="0"/>
          </a:p>
        </p:txBody>
      </p:sp>
    </p:spTree>
    <p:extLst>
      <p:ext uri="{BB962C8B-B14F-4D97-AF65-F5344CB8AC3E}">
        <p14:creationId xmlns:p14="http://schemas.microsoft.com/office/powerpoint/2010/main" val="35133353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EAF9FC-D79D-EE4A-BF5A-CD88AEC3E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MO" altLang="en-US" dirty="0"/>
              <a:t>書本內容重點部分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343289D-7AB5-7D46-9664-2F2EBFF12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MO" altLang="en-US" dirty="0"/>
              <a:t>現代博物館的教育理念與實踐</a:t>
            </a:r>
            <a:endParaRPr kumimoji="1" lang="en-US" altLang="zh-MO" dirty="0"/>
          </a:p>
          <a:p>
            <a:r>
              <a:rPr kumimoji="1" lang="zh-MO" altLang="en-US" dirty="0"/>
              <a:t>博物館教育活動的組織與管理</a:t>
            </a:r>
            <a:endParaRPr kumimoji="1" lang="en-US" altLang="zh-MO" dirty="0"/>
          </a:p>
          <a:p>
            <a:endParaRPr kumimoji="1" lang="zh-MO" altLang="en-US" dirty="0"/>
          </a:p>
        </p:txBody>
      </p:sp>
    </p:spTree>
    <p:extLst>
      <p:ext uri="{BB962C8B-B14F-4D97-AF65-F5344CB8AC3E}">
        <p14:creationId xmlns:p14="http://schemas.microsoft.com/office/powerpoint/2010/main" val="34300724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6FCA14-F579-014B-92CB-9462E4D0E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MO" altLang="en-US" dirty="0"/>
              <a:t>認知教學理論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7C6E7C7-436C-D246-A9D8-2F7125196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MO" altLang="en-US" dirty="0"/>
              <a:t>皮亞傑（</a:t>
            </a:r>
            <a:r>
              <a:rPr lang="en-US" altLang="zh-MO" dirty="0"/>
              <a:t>Piaget</a:t>
            </a:r>
            <a:r>
              <a:rPr lang="zh-MO" altLang="en-US" dirty="0"/>
              <a:t>）</a:t>
            </a:r>
            <a:r>
              <a:rPr lang="en-US" altLang="zh-MO" dirty="0"/>
              <a:t> </a:t>
            </a:r>
            <a:r>
              <a:rPr lang="zh-MO" altLang="en-US" dirty="0"/>
              <a:t>的兒童的認知發展 </a:t>
            </a:r>
            <a:endParaRPr lang="en-US" altLang="zh-MO" dirty="0"/>
          </a:p>
          <a:p>
            <a:pPr marL="0" indent="0">
              <a:buNone/>
            </a:pPr>
            <a:r>
              <a:rPr lang="zh-MO" altLang="en-US" dirty="0"/>
              <a:t>感覺動作期</a:t>
            </a:r>
            <a:r>
              <a:rPr lang="en-US" altLang="zh-MO" dirty="0"/>
              <a:t>(</a:t>
            </a:r>
            <a:r>
              <a:rPr lang="zh-MO" altLang="en-US" dirty="0"/>
              <a:t>約出生到兩歲</a:t>
            </a:r>
            <a:r>
              <a:rPr lang="en-US" altLang="zh-MO" dirty="0"/>
              <a:t>)</a:t>
            </a:r>
            <a:r>
              <a:rPr lang="zh-MO" altLang="en-US" dirty="0"/>
              <a:t>， 兒童借由感官及動作活動來探討周遭世界。</a:t>
            </a:r>
            <a:endParaRPr lang="en-US" altLang="zh-MO" dirty="0"/>
          </a:p>
          <a:p>
            <a:pPr marL="0" indent="0">
              <a:buNone/>
            </a:pPr>
            <a:r>
              <a:rPr lang="zh-MO" altLang="en-US" dirty="0"/>
              <a:t>前運思期</a:t>
            </a:r>
            <a:r>
              <a:rPr lang="en-US" altLang="zh-MO" dirty="0"/>
              <a:t>(</a:t>
            </a:r>
            <a:r>
              <a:rPr lang="zh-MO" altLang="en-US" dirty="0"/>
              <a:t>約兩歲到七歲</a:t>
            </a:r>
            <a:r>
              <a:rPr lang="en-US" altLang="zh-MO" dirty="0"/>
              <a:t>)</a:t>
            </a:r>
            <a:r>
              <a:rPr lang="zh-MO" altLang="en-US" dirty="0"/>
              <a:t>，兒童有較佳的口語溝通及參繪圖，扮演與想像力等的使用符號活動的能力。 </a:t>
            </a:r>
            <a:endParaRPr lang="en-US" altLang="zh-MO" dirty="0"/>
          </a:p>
          <a:p>
            <a:pPr marL="0" indent="0">
              <a:buNone/>
            </a:pPr>
            <a:r>
              <a:rPr lang="zh-MO" altLang="en-US" dirty="0"/>
              <a:t>具體運思期</a:t>
            </a:r>
            <a:r>
              <a:rPr lang="en-US" altLang="zh-MO" dirty="0"/>
              <a:t>(</a:t>
            </a:r>
            <a:r>
              <a:rPr lang="zh-MO" altLang="en-US" dirty="0"/>
              <a:t>約七歲到十一歲</a:t>
            </a:r>
            <a:r>
              <a:rPr lang="en-US" altLang="zh-MO" dirty="0"/>
              <a:t>)</a:t>
            </a:r>
            <a:r>
              <a:rPr lang="zh-MO" altLang="en-US" dirty="0"/>
              <a:t>，兒童開始發展抽 象推理及推斷的能力。</a:t>
            </a:r>
            <a:endParaRPr lang="en-US" altLang="zh-MO" dirty="0"/>
          </a:p>
          <a:p>
            <a:pPr marL="0" indent="0">
              <a:buNone/>
            </a:pPr>
            <a:r>
              <a:rPr lang="zh-MO" altLang="en-US" dirty="0"/>
              <a:t>形式運思期</a:t>
            </a:r>
            <a:r>
              <a:rPr lang="en-US" altLang="zh-MO" dirty="0"/>
              <a:t>(</a:t>
            </a:r>
            <a:r>
              <a:rPr lang="zh-MO" altLang="en-US" dirty="0"/>
              <a:t>約十一歲到 十五歲</a:t>
            </a:r>
            <a:r>
              <a:rPr lang="en-US" altLang="zh-MO" dirty="0"/>
              <a:t>)</a:t>
            </a:r>
            <a:r>
              <a:rPr lang="zh-MO" altLang="en-US" dirty="0"/>
              <a:t>，兒童具備有假設、組織資訊、進行科 學推論以及展現出運作抽象思考結果的能力。</a:t>
            </a:r>
            <a:endParaRPr kumimoji="1" lang="zh-MO" altLang="en-US" dirty="0"/>
          </a:p>
        </p:txBody>
      </p:sp>
    </p:spTree>
    <p:extLst>
      <p:ext uri="{BB962C8B-B14F-4D97-AF65-F5344CB8AC3E}">
        <p14:creationId xmlns:p14="http://schemas.microsoft.com/office/powerpoint/2010/main" val="18410520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A2EAF5-DBA4-6742-A02D-0CB553D94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MO" altLang="en-US" dirty="0"/>
              <a:t>認知教學理論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7B4030-59DB-6949-BB95-2F7E08A84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MO" altLang="en-US" dirty="0"/>
              <a:t>美國哈佛大學教授布魯納（</a:t>
            </a:r>
            <a:r>
              <a:rPr lang="en-US" altLang="zh-MO" dirty="0"/>
              <a:t>Bruner</a:t>
            </a:r>
            <a:r>
              <a:rPr lang="zh-MO" altLang="en-US" dirty="0"/>
              <a:t>）強調，要想了解兒童的學習行為，必須到教室去研究他們，不能以在實驗室內研究老鼠或鴿子的現象，去推論解釋兒童的心理。</a:t>
            </a:r>
            <a:endParaRPr lang="en-US" altLang="zh-MO" dirty="0"/>
          </a:p>
          <a:p>
            <a:r>
              <a:rPr lang="zh-MO" altLang="en-US" dirty="0"/>
              <a:t>人類對其環境中周遭事物，經知覺而將外在物體或事件轉換為內在心理事件的過程。認知表徵的發展有下列階段：</a:t>
            </a:r>
            <a:endParaRPr lang="en-US" altLang="zh-MO" dirty="0"/>
          </a:p>
          <a:p>
            <a:r>
              <a:rPr lang="zh-MO" altLang="en-US" dirty="0"/>
              <a:t>動作表徵→形像表徵→符號表徵</a:t>
            </a:r>
            <a:endParaRPr lang="en-US" altLang="zh-MO" dirty="0"/>
          </a:p>
          <a:p>
            <a:endParaRPr lang="en-US" altLang="zh-MO" dirty="0"/>
          </a:p>
          <a:p>
            <a:endParaRPr lang="en-US" altLang="zh-MO" dirty="0"/>
          </a:p>
          <a:p>
            <a:r>
              <a:rPr lang="en-US" altLang="zh-MO" dirty="0"/>
              <a:t>Bruner</a:t>
            </a:r>
            <a:r>
              <a:rPr lang="zh-MO" altLang="en-US" dirty="0"/>
              <a:t>認為回饋是學生發現問題答案時，從錯誤調整到正確的認知歷程。</a:t>
            </a:r>
            <a:r>
              <a:rPr lang="en-US" altLang="zh-MO" dirty="0"/>
              <a:t>〝</a:t>
            </a:r>
            <a:r>
              <a:rPr lang="zh-MO" altLang="en-US" dirty="0"/>
              <a:t>發現自己的錯誤</a:t>
            </a:r>
            <a:r>
              <a:rPr lang="en-US" altLang="zh-MO" dirty="0"/>
              <a:t>〞</a:t>
            </a:r>
            <a:r>
              <a:rPr lang="zh-MO" altLang="en-US" dirty="0"/>
              <a:t>與</a:t>
            </a:r>
            <a:r>
              <a:rPr lang="en-US" altLang="zh-MO" dirty="0"/>
              <a:t>〝</a:t>
            </a:r>
            <a:r>
              <a:rPr lang="zh-MO" altLang="en-US" dirty="0"/>
              <a:t>發現正確答案</a:t>
            </a:r>
            <a:r>
              <a:rPr lang="en-US" altLang="zh-MO" dirty="0"/>
              <a:t>〞</a:t>
            </a:r>
            <a:r>
              <a:rPr lang="zh-MO" altLang="en-US" dirty="0"/>
              <a:t>對有效學習而言同樣重要。 在未經學生自己探索嘗試之際</a:t>
            </a:r>
            <a:r>
              <a:rPr lang="en-US" altLang="zh-MO" dirty="0"/>
              <a:t>,</a:t>
            </a:r>
            <a:r>
              <a:rPr lang="zh-MO" altLang="en-US" dirty="0"/>
              <a:t>即將答案告訴學生＝囫圇吞棗、半知半解，或因知之不詳而迅速遺忘。</a:t>
            </a:r>
            <a:endParaRPr lang="en-US" altLang="zh-MO" dirty="0"/>
          </a:p>
        </p:txBody>
      </p:sp>
    </p:spTree>
    <p:extLst>
      <p:ext uri="{BB962C8B-B14F-4D97-AF65-F5344CB8AC3E}">
        <p14:creationId xmlns:p14="http://schemas.microsoft.com/office/powerpoint/2010/main" val="3375453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A2EAF5-DBA4-6742-A02D-0CB553D94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MO" altLang="en-US" dirty="0"/>
              <a:t>認知教學理論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7B4030-59DB-6949-BB95-2F7E08A84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MO" altLang="en-US" dirty="0"/>
              <a:t>行為主義：學習為刺激</a:t>
            </a:r>
            <a:r>
              <a:rPr lang="en-US" altLang="zh-MO" dirty="0"/>
              <a:t>—</a:t>
            </a:r>
            <a:r>
              <a:rPr lang="zh-MO" altLang="en-US" dirty="0"/>
              <a:t>反應聯結的歷程，學到的個別反應，經組合之後而成整體行為，學習的產生是外在的、是被動的，積少成多、漸進的。</a:t>
            </a:r>
            <a:endParaRPr lang="en-US" altLang="zh-MO" dirty="0"/>
          </a:p>
          <a:p>
            <a:endParaRPr lang="en-US" altLang="zh-MO" dirty="0"/>
          </a:p>
          <a:p>
            <a:r>
              <a:rPr lang="zh-MO" altLang="en-US" dirty="0"/>
              <a:t>認知心理學：學習為個體對事物經由認識、辨別、理解，從而獲得新知識的歷程，在此歷程中，個體改變其認知結構，學習的產生是內發的、是主動的、整體性的。</a:t>
            </a:r>
            <a:endParaRPr kumimoji="1" lang="en-US" altLang="zh-MO" dirty="0"/>
          </a:p>
        </p:txBody>
      </p:sp>
    </p:spTree>
    <p:extLst>
      <p:ext uri="{BB962C8B-B14F-4D97-AF65-F5344CB8AC3E}">
        <p14:creationId xmlns:p14="http://schemas.microsoft.com/office/powerpoint/2010/main" val="2140947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09AB9E-FFBD-E849-8392-13A0969DD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MO" altLang="en-US" dirty="0"/>
              <a:t>課程安排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1A6D68-3CCE-504F-9793-DE703008A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zh-MO" dirty="0"/>
              <a:t>5</a:t>
            </a:r>
            <a:r>
              <a:rPr kumimoji="1" lang="zh-MO" altLang="en-US" dirty="0"/>
              <a:t>月</a:t>
            </a:r>
            <a:r>
              <a:rPr kumimoji="1" lang="en-US" altLang="zh-MO" dirty="0"/>
              <a:t>22</a:t>
            </a:r>
            <a:r>
              <a:rPr kumimoji="1" lang="zh-MO" altLang="en-US" dirty="0"/>
              <a:t>日上午</a:t>
            </a:r>
            <a:r>
              <a:rPr kumimoji="1" lang="zh-TW" altLang="en-US" dirty="0"/>
              <a:t> </a:t>
            </a:r>
            <a:r>
              <a:rPr kumimoji="1" lang="en-US" altLang="zh-TW" dirty="0"/>
              <a:t>-</a:t>
            </a:r>
            <a:r>
              <a:rPr kumimoji="1" lang="zh-TW" altLang="en-US" dirty="0"/>
              <a:t> （基本概念）</a:t>
            </a:r>
            <a:br>
              <a:rPr kumimoji="1" lang="en-US" altLang="zh-MO" dirty="0"/>
            </a:br>
            <a:endParaRPr kumimoji="1" lang="en-US" altLang="zh-MO" dirty="0"/>
          </a:p>
          <a:p>
            <a:r>
              <a:rPr kumimoji="1" lang="zh-MO" altLang="en-US" dirty="0"/>
              <a:t>課程安排</a:t>
            </a:r>
            <a:endParaRPr kumimoji="1" lang="en-US" altLang="zh-MO" dirty="0"/>
          </a:p>
          <a:p>
            <a:r>
              <a:rPr kumimoji="1" lang="zh-MO" altLang="en-US" dirty="0"/>
              <a:t>教、學、教育之意義</a:t>
            </a:r>
            <a:endParaRPr kumimoji="1" lang="en-US" altLang="zh-MO" dirty="0"/>
          </a:p>
          <a:p>
            <a:r>
              <a:rPr kumimoji="1" lang="zh-MO" altLang="en-US" dirty="0"/>
              <a:t>博物館教育之定義</a:t>
            </a:r>
            <a:endParaRPr kumimoji="1" lang="en-US" altLang="zh-MO" dirty="0"/>
          </a:p>
          <a:p>
            <a:r>
              <a:rPr kumimoji="1" lang="zh-MO" altLang="en-US" dirty="0"/>
              <a:t>博物館教育的特色</a:t>
            </a:r>
            <a:endParaRPr kumimoji="1" lang="en-US" altLang="zh-MO" dirty="0"/>
          </a:p>
          <a:p>
            <a:r>
              <a:rPr kumimoji="1" lang="zh-MO" altLang="en-US" dirty="0"/>
              <a:t>博物館教育的</a:t>
            </a:r>
            <a:r>
              <a:rPr kumimoji="1" lang="en-US" altLang="zh-MO" dirty="0"/>
              <a:t>5W1H</a:t>
            </a:r>
          </a:p>
          <a:p>
            <a:r>
              <a:rPr kumimoji="1" lang="zh-MO" altLang="en-US" dirty="0"/>
              <a:t>歷史類博物館、藝術類博物館與科技類博物館的教育</a:t>
            </a:r>
            <a:endParaRPr kumimoji="1" lang="en-US" altLang="zh-MO" dirty="0"/>
          </a:p>
          <a:p>
            <a:r>
              <a:rPr kumimoji="1" lang="zh-MO" altLang="en-US" dirty="0"/>
              <a:t>行為主義教學理論</a:t>
            </a:r>
            <a:endParaRPr kumimoji="1" lang="en-US" altLang="zh-MO" dirty="0"/>
          </a:p>
          <a:p>
            <a:endParaRPr kumimoji="1" lang="en-US" altLang="zh-MO" dirty="0"/>
          </a:p>
          <a:p>
            <a:endParaRPr kumimoji="1" lang="en-US" altLang="zh-MO" dirty="0"/>
          </a:p>
        </p:txBody>
      </p:sp>
    </p:spTree>
    <p:extLst>
      <p:ext uri="{BB962C8B-B14F-4D97-AF65-F5344CB8AC3E}">
        <p14:creationId xmlns:p14="http://schemas.microsoft.com/office/powerpoint/2010/main" val="23481763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D837B3-E89C-FE43-9247-DE1FE52F3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MO" altLang="en-US" dirty="0"/>
              <a:t>認知教學理論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43F2B5A-D1AF-6A49-ADA3-83A72C7C3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MO" altLang="en-US" dirty="0"/>
              <a:t>發現教學法有哪些限制？</a:t>
            </a:r>
            <a:endParaRPr lang="en-US" altLang="zh-MO" dirty="0"/>
          </a:p>
          <a:p>
            <a:pPr marL="514350" indent="-514350">
              <a:buFont typeface="+mj-lt"/>
              <a:buAutoNum type="arabicPeriod"/>
            </a:pPr>
            <a:r>
              <a:rPr lang="zh-MO" altLang="en-US" dirty="0"/>
              <a:t>學生必先具有相當的先備知識與先備技能，否則無從主動從事發現學習。不適合小學中低年級。</a:t>
            </a:r>
            <a:endParaRPr lang="en-US" altLang="zh-MO" dirty="0"/>
          </a:p>
          <a:p>
            <a:pPr marL="514350" indent="-514350">
              <a:buFont typeface="+mj-lt"/>
              <a:buAutoNum type="arabicPeriod"/>
            </a:pPr>
            <a:r>
              <a:rPr lang="zh-MO" altLang="en-US" dirty="0"/>
              <a:t>自行探索遭遇疑難時，若求助教師卻又不得要領，恐會減低其求知動機。</a:t>
            </a:r>
            <a:endParaRPr lang="en-US" altLang="zh-MO" dirty="0"/>
          </a:p>
          <a:p>
            <a:pPr marL="514350" indent="-514350">
              <a:buFont typeface="+mj-lt"/>
              <a:buAutoNum type="arabicPeriod"/>
            </a:pPr>
            <a:r>
              <a:rPr lang="zh-MO" altLang="en-US" dirty="0"/>
              <a:t>對思想較緩慢者恐造成極大精神壓力，不利將來學習。</a:t>
            </a:r>
            <a:endParaRPr lang="en-US" altLang="zh-MO" dirty="0"/>
          </a:p>
          <a:p>
            <a:pPr marL="514350" indent="-514350">
              <a:buFont typeface="+mj-lt"/>
              <a:buAutoNum type="arabicPeriod"/>
            </a:pPr>
            <a:r>
              <a:rPr lang="zh-MO" altLang="en-US" dirty="0"/>
              <a:t>團體討論時間常被能言善道的少數學生所佔據，影響其他兒童學習機會。</a:t>
            </a:r>
          </a:p>
        </p:txBody>
      </p:sp>
    </p:spTree>
    <p:extLst>
      <p:ext uri="{BB962C8B-B14F-4D97-AF65-F5344CB8AC3E}">
        <p14:creationId xmlns:p14="http://schemas.microsoft.com/office/powerpoint/2010/main" val="30151835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A2EAF5-DBA4-6742-A02D-0CB553D94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MO" altLang="en-US" dirty="0"/>
              <a:t>認知教學理論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7B4030-59DB-6949-BB95-2F7E08A84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MO" altLang="en-US" dirty="0"/>
              <a:t>一般教學應用方式？</a:t>
            </a:r>
            <a:endParaRPr kumimoji="1" lang="en-US" altLang="zh-MO" dirty="0"/>
          </a:p>
          <a:p>
            <a:r>
              <a:rPr kumimoji="1" lang="zh-MO" altLang="en-US" dirty="0"/>
              <a:t>博物館教學應用方式？</a:t>
            </a:r>
            <a:endParaRPr kumimoji="1" lang="en-US" altLang="zh-MO" dirty="0"/>
          </a:p>
        </p:txBody>
      </p:sp>
    </p:spTree>
    <p:extLst>
      <p:ext uri="{BB962C8B-B14F-4D97-AF65-F5344CB8AC3E}">
        <p14:creationId xmlns:p14="http://schemas.microsoft.com/office/powerpoint/2010/main" val="536093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09AB9E-FFBD-E849-8392-13A0969DD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MO" altLang="en-US" dirty="0"/>
              <a:t>課程安排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1A6D68-3CCE-504F-9793-DE703008A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MO" dirty="0"/>
              <a:t>5</a:t>
            </a:r>
            <a:r>
              <a:rPr kumimoji="1" lang="zh-MO" altLang="en-US" dirty="0"/>
              <a:t>月</a:t>
            </a:r>
            <a:r>
              <a:rPr kumimoji="1" lang="en-US" altLang="zh-MO" dirty="0"/>
              <a:t>22</a:t>
            </a:r>
            <a:r>
              <a:rPr kumimoji="1" lang="zh-MO" altLang="en-US" dirty="0"/>
              <a:t>日下午</a:t>
            </a:r>
            <a:r>
              <a:rPr kumimoji="1" lang="zh-TW" altLang="en-US" dirty="0"/>
              <a:t> </a:t>
            </a:r>
            <a:r>
              <a:rPr kumimoji="1" lang="en-US" altLang="zh-TW" dirty="0"/>
              <a:t>-</a:t>
            </a:r>
            <a:r>
              <a:rPr kumimoji="1" lang="zh-TW" altLang="en-US" dirty="0"/>
              <a:t> （組織及運作）</a:t>
            </a:r>
            <a:br>
              <a:rPr kumimoji="1" lang="en-US" altLang="zh-MO" dirty="0"/>
            </a:br>
            <a:endParaRPr kumimoji="1" lang="en-US" altLang="zh-MO" dirty="0"/>
          </a:p>
          <a:p>
            <a:r>
              <a:rPr kumimoji="1" lang="zh-MO" altLang="en-US" dirty="0"/>
              <a:t>教育活動的基本要求</a:t>
            </a:r>
            <a:endParaRPr kumimoji="1" lang="en-US" altLang="zh-MO" dirty="0"/>
          </a:p>
          <a:p>
            <a:r>
              <a:rPr kumimoji="1" lang="zh-MO" altLang="en-US" dirty="0"/>
              <a:t>博物館的教育推廣人員</a:t>
            </a:r>
            <a:endParaRPr kumimoji="1" lang="en-US" altLang="zh-MO" dirty="0"/>
          </a:p>
          <a:p>
            <a:r>
              <a:rPr kumimoji="1" lang="zh-MO" altLang="en-US" dirty="0"/>
              <a:t>書本內容重點部份：</a:t>
            </a:r>
            <a:br>
              <a:rPr kumimoji="1" lang="en-US" altLang="zh-MO" dirty="0"/>
            </a:br>
            <a:r>
              <a:rPr kumimoji="1" lang="zh-MO" altLang="en-US" dirty="0"/>
              <a:t>現代博物館的教育理念與實踐</a:t>
            </a:r>
            <a:br>
              <a:rPr kumimoji="1" lang="en-US" altLang="zh-MO" dirty="0"/>
            </a:br>
            <a:r>
              <a:rPr kumimoji="1" lang="zh-MO" altLang="en-US" dirty="0"/>
              <a:t>博物館教育活動的組織與管理</a:t>
            </a:r>
            <a:endParaRPr kumimoji="1" lang="en-US" altLang="zh-MO" dirty="0"/>
          </a:p>
          <a:p>
            <a:r>
              <a:rPr kumimoji="1" lang="zh-MO" altLang="en-US" dirty="0"/>
              <a:t>認知教學理論</a:t>
            </a:r>
            <a:endParaRPr kumimoji="1" lang="en-US" altLang="zh-MO" dirty="0"/>
          </a:p>
          <a:p>
            <a:r>
              <a:rPr kumimoji="1" lang="zh-MO" altLang="en-US" dirty="0"/>
              <a:t>備課及實習安排</a:t>
            </a:r>
            <a:endParaRPr kumimoji="1" lang="en-US" altLang="zh-MO" dirty="0"/>
          </a:p>
          <a:p>
            <a:endParaRPr kumimoji="1" lang="en-US" altLang="zh-MO" dirty="0"/>
          </a:p>
          <a:p>
            <a:pPr marL="0" indent="0">
              <a:buNone/>
            </a:pPr>
            <a:endParaRPr kumimoji="1" lang="en-US" altLang="zh-MO" dirty="0"/>
          </a:p>
          <a:p>
            <a:endParaRPr kumimoji="1" lang="en-US" altLang="zh-MO" dirty="0"/>
          </a:p>
        </p:txBody>
      </p:sp>
    </p:spTree>
    <p:extLst>
      <p:ext uri="{BB962C8B-B14F-4D97-AF65-F5344CB8AC3E}">
        <p14:creationId xmlns:p14="http://schemas.microsoft.com/office/powerpoint/2010/main" val="288689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09AB9E-FFBD-E849-8392-13A0969DD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MO" altLang="en-US" dirty="0"/>
              <a:t>課程安排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1A6D68-3CCE-504F-9793-DE703008A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MO" dirty="0"/>
              <a:t>5</a:t>
            </a:r>
            <a:r>
              <a:rPr kumimoji="1" lang="zh-MO" altLang="en-US" dirty="0"/>
              <a:t>月</a:t>
            </a:r>
            <a:r>
              <a:rPr kumimoji="1" lang="en-US" altLang="zh-MO" dirty="0"/>
              <a:t>29</a:t>
            </a:r>
            <a:r>
              <a:rPr kumimoji="1" lang="zh-MO" altLang="en-US" dirty="0"/>
              <a:t>日上午</a:t>
            </a:r>
            <a:r>
              <a:rPr kumimoji="1" lang="zh-TW" altLang="en-US" dirty="0"/>
              <a:t> </a:t>
            </a:r>
            <a:r>
              <a:rPr kumimoji="1" lang="en-US" altLang="zh-TW" dirty="0"/>
              <a:t>-</a:t>
            </a:r>
            <a:r>
              <a:rPr kumimoji="1" lang="zh-TW" altLang="en-US" dirty="0"/>
              <a:t> （教育活動進階概念）</a:t>
            </a:r>
            <a:br>
              <a:rPr kumimoji="1" lang="en-US" altLang="zh-MO" dirty="0"/>
            </a:br>
            <a:endParaRPr kumimoji="1" lang="en-US" altLang="zh-MO" dirty="0"/>
          </a:p>
          <a:p>
            <a:r>
              <a:rPr kumimoji="1" lang="zh-MO" altLang="en-US" dirty="0"/>
              <a:t>教育活動的計劃與執行</a:t>
            </a:r>
            <a:endParaRPr kumimoji="1" lang="en-US" altLang="zh-MO" dirty="0"/>
          </a:p>
          <a:p>
            <a:r>
              <a:rPr kumimoji="1" lang="zh-MO" altLang="en-US" dirty="0"/>
              <a:t>教育活動的方法＋［類型、講解、講座、互聯網］</a:t>
            </a:r>
            <a:endParaRPr kumimoji="1" lang="en-US" altLang="zh-MO" dirty="0"/>
          </a:p>
          <a:p>
            <a:r>
              <a:rPr kumimoji="1" lang="zh-MO" altLang="en-US" dirty="0"/>
              <a:t>教育推廣活動計設</a:t>
            </a:r>
            <a:endParaRPr kumimoji="1" lang="en-US" altLang="zh-MO" dirty="0"/>
          </a:p>
          <a:p>
            <a:r>
              <a:rPr kumimoji="1" lang="zh-MO" altLang="en-US" dirty="0"/>
              <a:t>互動教學理論</a:t>
            </a:r>
            <a:endParaRPr kumimoji="1" lang="en-US" altLang="zh-MO" dirty="0"/>
          </a:p>
          <a:p>
            <a:endParaRPr kumimoji="1" lang="en-US" altLang="zh-MO" dirty="0"/>
          </a:p>
        </p:txBody>
      </p:sp>
    </p:spTree>
    <p:extLst>
      <p:ext uri="{BB962C8B-B14F-4D97-AF65-F5344CB8AC3E}">
        <p14:creationId xmlns:p14="http://schemas.microsoft.com/office/powerpoint/2010/main" val="2277078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09AB9E-FFBD-E849-8392-13A0969DD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MO" altLang="en-US" dirty="0"/>
              <a:t>課程安排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1A6D68-3CCE-504F-9793-DE703008A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MO" dirty="0"/>
              <a:t>5</a:t>
            </a:r>
            <a:r>
              <a:rPr kumimoji="1" lang="zh-MO" altLang="en-US" dirty="0"/>
              <a:t>月</a:t>
            </a:r>
            <a:r>
              <a:rPr kumimoji="1" lang="en-US" altLang="zh-MO" dirty="0"/>
              <a:t>29</a:t>
            </a:r>
            <a:r>
              <a:rPr kumimoji="1" lang="zh-MO" altLang="en-US" dirty="0"/>
              <a:t>日下午</a:t>
            </a:r>
            <a:r>
              <a:rPr kumimoji="1" lang="zh-TW" altLang="en-US" dirty="0"/>
              <a:t> </a:t>
            </a:r>
            <a:r>
              <a:rPr kumimoji="1" lang="en-US" altLang="zh-TW" dirty="0"/>
              <a:t>-</a:t>
            </a:r>
            <a:r>
              <a:rPr kumimoji="1" lang="zh-TW" altLang="en-US" dirty="0"/>
              <a:t> （宏觀規劃、服務提供）</a:t>
            </a:r>
            <a:br>
              <a:rPr kumimoji="1" lang="en-US" altLang="zh-MO" dirty="0"/>
            </a:br>
            <a:endParaRPr kumimoji="1" lang="en-US" altLang="zh-MO" dirty="0"/>
          </a:p>
          <a:p>
            <a:r>
              <a:rPr kumimoji="1" lang="zh-MO" altLang="en-US" dirty="0"/>
              <a:t>撰寫教育推廣政策文件</a:t>
            </a:r>
            <a:endParaRPr kumimoji="1" lang="en-US" altLang="zh-MO" dirty="0"/>
          </a:p>
          <a:p>
            <a:r>
              <a:rPr kumimoji="1" lang="zh-MO" altLang="en-US" dirty="0"/>
              <a:t>資訊服務與間接服務</a:t>
            </a:r>
            <a:endParaRPr kumimoji="1" lang="en-US" altLang="zh-MO" dirty="0"/>
          </a:p>
          <a:p>
            <a:r>
              <a:rPr kumimoji="1" lang="zh-MO" altLang="en-US" dirty="0"/>
              <a:t>直接服務</a:t>
            </a:r>
            <a:endParaRPr kumimoji="1" lang="en-US" altLang="zh-MO" dirty="0"/>
          </a:p>
          <a:p>
            <a:r>
              <a:rPr kumimoji="1" lang="zh-MO" altLang="en-US" dirty="0"/>
              <a:t>延伸服務</a:t>
            </a:r>
            <a:endParaRPr kumimoji="1" lang="en-US" altLang="zh-MO" dirty="0"/>
          </a:p>
          <a:p>
            <a:r>
              <a:rPr kumimoji="1" lang="zh-MO" altLang="en-US" dirty="0"/>
              <a:t>建構教學理論</a:t>
            </a:r>
            <a:endParaRPr kumimoji="1" lang="en-US" altLang="zh-MO" dirty="0"/>
          </a:p>
          <a:p>
            <a:r>
              <a:rPr kumimoji="1" lang="zh-MO" altLang="en-US" dirty="0"/>
              <a:t>實習跟進及討論</a:t>
            </a:r>
            <a:endParaRPr kumimoji="1" lang="en-US" altLang="zh-MO" dirty="0"/>
          </a:p>
          <a:p>
            <a:endParaRPr kumimoji="1" lang="en-US" altLang="zh-MO" dirty="0"/>
          </a:p>
        </p:txBody>
      </p:sp>
    </p:spTree>
    <p:extLst>
      <p:ext uri="{BB962C8B-B14F-4D97-AF65-F5344CB8AC3E}">
        <p14:creationId xmlns:p14="http://schemas.microsoft.com/office/powerpoint/2010/main" val="1627421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09AB9E-FFBD-E849-8392-13A0969DD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MO" altLang="en-US" dirty="0"/>
              <a:t>課程安排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1A6D68-3CCE-504F-9793-DE703008A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MO" dirty="0"/>
              <a:t>6</a:t>
            </a:r>
            <a:r>
              <a:rPr kumimoji="1" lang="zh-MO" altLang="en-US" dirty="0"/>
              <a:t>月</a:t>
            </a:r>
            <a:r>
              <a:rPr kumimoji="1" lang="en-US" altLang="zh-MO" dirty="0"/>
              <a:t>5</a:t>
            </a:r>
            <a:r>
              <a:rPr kumimoji="1" lang="zh-MO" altLang="en-US" dirty="0"/>
              <a:t>日上午</a:t>
            </a:r>
            <a:r>
              <a:rPr kumimoji="1" lang="zh-TW" altLang="en-US" dirty="0"/>
              <a:t> </a:t>
            </a:r>
            <a:r>
              <a:rPr kumimoji="1" lang="en-US" altLang="zh-TW" dirty="0"/>
              <a:t>-</a:t>
            </a:r>
            <a:r>
              <a:rPr kumimoji="1" lang="zh-TW" altLang="en-US" dirty="0"/>
              <a:t> （活動規劃與實施）</a:t>
            </a:r>
            <a:br>
              <a:rPr kumimoji="1" lang="en-US" altLang="zh-MO" dirty="0"/>
            </a:br>
            <a:endParaRPr kumimoji="1" lang="en-US" altLang="zh-MO" dirty="0"/>
          </a:p>
          <a:p>
            <a:r>
              <a:rPr kumimoji="1" lang="zh-MO" altLang="en-US" dirty="0"/>
              <a:t>教育準備工作</a:t>
            </a:r>
            <a:endParaRPr kumimoji="1" lang="en-US" altLang="zh-MO" dirty="0"/>
          </a:p>
          <a:p>
            <a:r>
              <a:rPr kumimoji="1" lang="zh-MO" altLang="en-US" dirty="0"/>
              <a:t>教材第三至五章</a:t>
            </a:r>
            <a:br>
              <a:rPr kumimoji="1" lang="en-US" altLang="zh-MO" dirty="0"/>
            </a:br>
            <a:r>
              <a:rPr kumimoji="1" lang="zh-MO" altLang="en-US" dirty="0"/>
              <a:t>觀眾參觀前階級博物館活動的規劃與實施</a:t>
            </a:r>
            <a:br>
              <a:rPr kumimoji="1" lang="en-US" altLang="zh-MO" dirty="0"/>
            </a:br>
            <a:r>
              <a:rPr kumimoji="1" lang="zh-MO" altLang="en-US" dirty="0"/>
              <a:t>觀眾參觀階級博物館活動的規劃與實施</a:t>
            </a:r>
            <a:br>
              <a:rPr kumimoji="1" lang="en-US" altLang="zh-MO" dirty="0"/>
            </a:br>
            <a:r>
              <a:rPr kumimoji="1" lang="zh-MO" altLang="en-US" dirty="0"/>
              <a:t>觀眾參觀後階級博物館活動的規劃與實施</a:t>
            </a:r>
            <a:endParaRPr kumimoji="1" lang="en-US" altLang="zh-MO" dirty="0"/>
          </a:p>
          <a:p>
            <a:r>
              <a:rPr kumimoji="1" lang="zh-MO" altLang="en-US" dirty="0"/>
              <a:t>多元智慧教學理論</a:t>
            </a:r>
            <a:endParaRPr kumimoji="1" lang="en-US" altLang="zh-MO" dirty="0"/>
          </a:p>
        </p:txBody>
      </p:sp>
    </p:spTree>
    <p:extLst>
      <p:ext uri="{BB962C8B-B14F-4D97-AF65-F5344CB8AC3E}">
        <p14:creationId xmlns:p14="http://schemas.microsoft.com/office/powerpoint/2010/main" val="2330704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09AB9E-FFBD-E849-8392-13A0969DD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MO" altLang="en-US" dirty="0"/>
              <a:t>課程安排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1A6D68-3CCE-504F-9793-DE703008A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MO" dirty="0"/>
              <a:t>6</a:t>
            </a:r>
            <a:r>
              <a:rPr kumimoji="1" lang="zh-MO" altLang="en-US" dirty="0"/>
              <a:t>月</a:t>
            </a:r>
            <a:r>
              <a:rPr kumimoji="1" lang="en-US" altLang="zh-MO" dirty="0"/>
              <a:t>5</a:t>
            </a:r>
            <a:r>
              <a:rPr kumimoji="1" lang="zh-MO" altLang="en-US" dirty="0"/>
              <a:t>日下午</a:t>
            </a:r>
            <a:r>
              <a:rPr kumimoji="1" lang="zh-TW" altLang="en-US" dirty="0"/>
              <a:t> </a:t>
            </a:r>
            <a:r>
              <a:rPr kumimoji="1" lang="en-US" altLang="zh-TW" dirty="0"/>
              <a:t>-</a:t>
            </a:r>
            <a:r>
              <a:rPr kumimoji="1" lang="zh-TW" altLang="en-US" dirty="0"/>
              <a:t> （非實體博物館、教育活動相關人員）</a:t>
            </a:r>
            <a:br>
              <a:rPr kumimoji="1" lang="en-US" altLang="zh-MO" dirty="0"/>
            </a:br>
            <a:endParaRPr kumimoji="1" lang="en-US" altLang="zh-MO" dirty="0"/>
          </a:p>
          <a:p>
            <a:r>
              <a:rPr kumimoji="1" lang="zh-MO" altLang="en-US" dirty="0"/>
              <a:t>數字博物館</a:t>
            </a:r>
            <a:endParaRPr kumimoji="1" lang="en-US" altLang="zh-MO" dirty="0"/>
          </a:p>
          <a:p>
            <a:r>
              <a:rPr kumimoji="1" lang="zh-MO" altLang="en-US" dirty="0"/>
              <a:t>志願者管理</a:t>
            </a:r>
            <a:endParaRPr kumimoji="1" lang="en-US" altLang="zh-MO" dirty="0"/>
          </a:p>
          <a:p>
            <a:r>
              <a:rPr kumimoji="1" lang="zh-MO" altLang="en-US" dirty="0"/>
              <a:t>實習跟進及討論</a:t>
            </a:r>
            <a:endParaRPr kumimoji="1" lang="en-US" altLang="zh-MO" dirty="0"/>
          </a:p>
          <a:p>
            <a:endParaRPr kumimoji="1" lang="en-US" altLang="zh-MO" dirty="0"/>
          </a:p>
        </p:txBody>
      </p:sp>
    </p:spTree>
    <p:extLst>
      <p:ext uri="{BB962C8B-B14F-4D97-AF65-F5344CB8AC3E}">
        <p14:creationId xmlns:p14="http://schemas.microsoft.com/office/powerpoint/2010/main" val="2283733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</TotalTime>
  <Words>2680</Words>
  <Application>Microsoft Macintosh PowerPoint</Application>
  <PresentationFormat>寬螢幕</PresentationFormat>
  <Paragraphs>354</Paragraphs>
  <Slides>41</Slides>
  <Notes>26</Notes>
  <HiddenSlides>0</HiddenSlides>
  <MMClips>1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45" baseType="lpstr">
      <vt:lpstr>微軟正黑體</vt:lpstr>
      <vt:lpstr>Arial</vt:lpstr>
      <vt:lpstr>Calibri</vt:lpstr>
      <vt:lpstr>Office 佈景主題</vt:lpstr>
      <vt:lpstr>博物館教育管理（一）</vt:lpstr>
      <vt:lpstr>教材</vt:lpstr>
      <vt:lpstr>課程安排</vt:lpstr>
      <vt:lpstr>課程安排</vt:lpstr>
      <vt:lpstr>課程安排</vt:lpstr>
      <vt:lpstr>課程安排</vt:lpstr>
      <vt:lpstr>課程安排</vt:lpstr>
      <vt:lpstr>課程安排</vt:lpstr>
      <vt:lpstr>課程安排</vt:lpstr>
      <vt:lpstr>課程安排</vt:lpstr>
      <vt:lpstr>個人簡介</vt:lpstr>
      <vt:lpstr>PowerPoint 簡報</vt:lpstr>
      <vt:lpstr>PowerPoint 簡報</vt:lpstr>
      <vt:lpstr>教、學、教育之意義</vt:lpstr>
      <vt:lpstr>教、學、教育之意義</vt:lpstr>
      <vt:lpstr>教、學、教育之意義</vt:lpstr>
      <vt:lpstr>博物館教育之定義</vt:lpstr>
      <vt:lpstr>博物館教育的特色</vt:lpstr>
      <vt:lpstr>博物館教育的特色</vt:lpstr>
      <vt:lpstr>博物館教育的特色</vt:lpstr>
      <vt:lpstr>博物館教育的5W1H - What</vt:lpstr>
      <vt:lpstr>博物館教育的5W1H – Why</vt:lpstr>
      <vt:lpstr>博物館教育的5W1H – How</vt:lpstr>
      <vt:lpstr>博物館教育的5W1H – When</vt:lpstr>
      <vt:lpstr>博物館教育的5W1H – Who</vt:lpstr>
      <vt:lpstr>博物館教育的5W1H – Where</vt:lpstr>
      <vt:lpstr>歷史類博物館、藝術類博物館與科技類博物館的教育</vt:lpstr>
      <vt:lpstr>歷史類博物館、藝術類博物館與科技類博物館的教育</vt:lpstr>
      <vt:lpstr>歷史類博物館、藝術類博物館與科技類博物館的教育</vt:lpstr>
      <vt:lpstr>行為主義教學理論</vt:lpstr>
      <vt:lpstr>行為主義教學理論</vt:lpstr>
      <vt:lpstr>行為主義教學理論</vt:lpstr>
      <vt:lpstr>行為主義教學理論</vt:lpstr>
      <vt:lpstr>教育活動的基本要求</vt:lpstr>
      <vt:lpstr>博物館的教育推廣人員</vt:lpstr>
      <vt:lpstr>書本內容重點部分</vt:lpstr>
      <vt:lpstr>認知教學理論</vt:lpstr>
      <vt:lpstr>認知教學理論</vt:lpstr>
      <vt:lpstr>認知教學理論</vt:lpstr>
      <vt:lpstr>認知教學理論</vt:lpstr>
      <vt:lpstr>認知教學理論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博物館教育管理</dc:title>
  <dc:creator>Oscar Leong</dc:creator>
  <cp:lastModifiedBy>Oscar Leong</cp:lastModifiedBy>
  <cp:revision>52</cp:revision>
  <dcterms:created xsi:type="dcterms:W3CDTF">2018-09-25T03:31:28Z</dcterms:created>
  <dcterms:modified xsi:type="dcterms:W3CDTF">2021-05-22T01:03:58Z</dcterms:modified>
</cp:coreProperties>
</file>