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7" r:id="rId1"/>
  </p:sldMasterIdLst>
  <p:sldIdLst>
    <p:sldId id="256" r:id="rId2"/>
    <p:sldId id="266" r:id="rId3"/>
    <p:sldId id="287" r:id="rId4"/>
    <p:sldId id="288" r:id="rId5"/>
    <p:sldId id="286" r:id="rId6"/>
    <p:sldId id="289" r:id="rId7"/>
    <p:sldId id="270" r:id="rId8"/>
    <p:sldId id="268" r:id="rId9"/>
    <p:sldId id="269" r:id="rId10"/>
    <p:sldId id="267" r:id="rId11"/>
    <p:sldId id="272" r:id="rId12"/>
    <p:sldId id="273" r:id="rId13"/>
    <p:sldId id="274" r:id="rId14"/>
    <p:sldId id="275" r:id="rId15"/>
    <p:sldId id="276" r:id="rId16"/>
    <p:sldId id="277" r:id="rId17"/>
    <p:sldId id="292" r:id="rId18"/>
    <p:sldId id="278" r:id="rId19"/>
    <p:sldId id="295" r:id="rId20"/>
    <p:sldId id="296" r:id="rId21"/>
    <p:sldId id="301" r:id="rId22"/>
    <p:sldId id="297" r:id="rId23"/>
    <p:sldId id="279" r:id="rId24"/>
    <p:sldId id="293" r:id="rId25"/>
    <p:sldId id="282" r:id="rId26"/>
    <p:sldId id="281" r:id="rId27"/>
    <p:sldId id="280" r:id="rId28"/>
    <p:sldId id="283" r:id="rId29"/>
    <p:sldId id="307" r:id="rId30"/>
    <p:sldId id="298" r:id="rId31"/>
    <p:sldId id="299" r:id="rId32"/>
    <p:sldId id="300" r:id="rId33"/>
    <p:sldId id="302" r:id="rId34"/>
    <p:sldId id="303" r:id="rId35"/>
    <p:sldId id="304" r:id="rId36"/>
    <p:sldId id="294" r:id="rId37"/>
    <p:sldId id="284" r:id="rId38"/>
    <p:sldId id="285" r:id="rId39"/>
    <p:sldId id="291" r:id="rId40"/>
    <p:sldId id="290" r:id="rId41"/>
    <p:sldId id="306" r:id="rId42"/>
    <p:sldId id="305" r:id="rId43"/>
    <p:sldId id="308" r:id="rId4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56"/>
    <p:restoredTop sz="96327"/>
  </p:normalViewPr>
  <p:slideViewPr>
    <p:cSldViewPr snapToGrid="0" snapToObjects="1">
      <p:cViewPr varScale="1">
        <p:scale>
          <a:sx n="95" d="100"/>
          <a:sy n="95" d="100"/>
        </p:scale>
        <p:origin x="176" y="9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DD129-A8C2-419E-B641-6CC90F5073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4000"/>
            <a:ext cx="10668000" cy="22860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B33C04-8A23-4499-A6EF-1D190F0FB3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4571999"/>
            <a:ext cx="10668000" cy="15240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A99FB-5674-4BC5-949F-8D45EC167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3/11/21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63CF93-DD67-4FE2-8083-864693FE8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5E934-32B6-44B1-9622-67F30BDA3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426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A5B09-FC60-445F-8A12-79869BEC6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A219F7-87F2-409F-BB0B-8FE9270C98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AC2BB8-59E0-4EB2-B3BE-59D8641EE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3/11/21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56984E-C0DE-461B-8011-8FC31B0EE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E7C03-68D3-445E-A5A2-8A935CFC9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345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21F0D7-112D-48B1-B32B-170B1AA2B5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43998" y="761999"/>
            <a:ext cx="2286000" cy="5334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27A7C1-8E5B-41DA-9802-F242D382B6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1" y="761999"/>
            <a:ext cx="7619999" cy="5334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61CC7-F5B1-464A-8127-60645FB21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3/11/21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94302-B381-4F37-A9FF-5CC551917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07151-541F-4104-B989-83A9DCA6E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331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AF011-A499-4054-89BF-A4800A68F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FB6E8-D956-45B5-9B4A-9D31DF466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DB9DB-9E62-4292-915C-1DD413474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3/11/21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D462F1-BC30-4172-8353-363123A1D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92EE8A-96DF-4D7D-B434-778324756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568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8453A-F2B4-4EDB-B8FA-150267BC1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10668000" cy="3038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C46C51-ADF1-48FC-A4D9-38C369E78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589463"/>
            <a:ext cx="10668000" cy="150653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43B56-4DC7-490B-AEFD-55ED1ECFF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3/11/21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738F8-C4B2-41D8-B627-A6DDB24B2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43D49-23F8-4C4B-9C30-EDC030EE6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392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5556D-6916-42E6-8820-8A0D328A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747A5-C962-477F-89AA-A32385D579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2285999"/>
            <a:ext cx="5151119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D08312-30FC-44D8-B2A9-B5CAAD9F0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879" y="2285999"/>
            <a:ext cx="5151121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ED84EB-AF90-4F19-A376-0FE5E50F9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3/11/21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838ED0-2789-41E4-A36E-83F92CA2E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221A83-6D60-45F0-9173-5F6D2438B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541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FFAE2-03F4-4A94-86C4-9305B237C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BAC5A5-E184-46B6-8AB5-C8E132D36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5151119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DCFE87-5D80-45CB-9D13-DFC9AFCEC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0" y="3048000"/>
            <a:ext cx="5151119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AC1E5A-8423-4749-8EDA-E13425F696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8878" y="2286000"/>
            <a:ext cx="5151122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832AAA-4BB8-4A3D-9C79-516F82F800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8878" y="3048000"/>
            <a:ext cx="5151122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0BEC63-51D3-4C70-B804-BE9EF765A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3/11/21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5CA295-8563-402F-92C3-1F20C977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FA5918-109D-4342-84C0-9774A52C9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92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F2662-CBD1-4498-9B6E-2961F5EF1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F739AE-8101-4C18-8CF3-911BDF397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3/11/21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EB1C88-D181-449C-9BE1-E85068C18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38A2C9-E93B-4F0A-A021-9E3AEBC3F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061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0AE8D9-9B42-438E-ADA6-CCFE45788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3/11/21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F792B9-A8AF-4E13-8A25-741E89691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3A2CF6-DBC5-4491-B213-B3CD09D31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049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27076-58C8-494C-B6B1-DC86F62DD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1998"/>
            <a:ext cx="3810000" cy="1524002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29E36-0340-452F-8D0A-1BC3F3A38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762001"/>
            <a:ext cx="6096000" cy="5334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051C2E-E587-45E8-BDB1-DFF2F2791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2286000"/>
            <a:ext cx="3810000" cy="38100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21D993-DEDD-470E-B48B-CB053A55A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3/11/21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926C64-7401-4CA4-859F-74472AF86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108F41-F1F6-431C-9B45-8A447F188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520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104FB-422C-4023-9381-EB12F1582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762000"/>
            <a:ext cx="3809999" cy="1524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BA3AA-DE44-4B1F-91D1-09F67B89B9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4000" y="762001"/>
            <a:ext cx="6021388" cy="5334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27B131-5117-4106-80DB-2AB208C4C9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2286000"/>
            <a:ext cx="3809999" cy="3810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13918A-7F23-4C72-8E80-591324A30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3/11/21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071C8-76FE-4B83-8317-BD53C7C84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23681A-6F29-48FC-9409-319ED3E96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654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6EF5A53-0A64-4CA5-B9C7-1CB97CB5CF1C}"/>
              </a:ext>
            </a:extLst>
          </p:cNvPr>
          <p:cNvSpPr/>
          <p:nvPr/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4ABFBEA-4EB0-4D02-A2C0-1733CD3D6F12}"/>
              </a:ext>
            </a:extLst>
          </p:cNvPr>
          <p:cNvSpPr/>
          <p:nvPr/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9E083F6-57F4-487B-A766-EA0462B1EED8}"/>
              </a:ext>
            </a:extLst>
          </p:cNvPr>
          <p:cNvSpPr/>
          <p:nvPr/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A2F988-7148-4375-83D8-12EE5EBC7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96238-C5B3-4F3C-97FA-890E1A51A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6000"/>
            <a:ext cx="10668000" cy="3818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E4474-0442-4E4B-9E5B-CA7B3951C1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89165" y="194320"/>
            <a:ext cx="2040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76969C88-B244-455D-A017-012B25B1ACDD}" type="datetimeFigureOut">
              <a:rPr lang="en-US" smtClean="0"/>
              <a:pPr/>
              <a:t>3/11/21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26A98-F887-40E1-B9BA-9D93DE90E0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1999" y="6356350"/>
            <a:ext cx="6612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2C8119-73F6-4713-9AD3-3628DCDFB8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8746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6" r:id="rId6"/>
    <p:sldLayoutId id="2147483731" r:id="rId7"/>
    <p:sldLayoutId id="2147483732" r:id="rId8"/>
    <p:sldLayoutId id="2147483733" r:id="rId9"/>
    <p:sldLayoutId id="2147483735" r:id="rId10"/>
    <p:sldLayoutId id="214748373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5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g1bq32kjOKo&amp;ab_channel=Oculus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Q9wQgfsfYjY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gCka1qsD4q8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yD3hiuvwAPE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qZY6y1IVIfw&amp;ab_channel=laanlabs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w4tTF5u0l4&amp;ab_channel=KyodoNewsPlus" TargetMode="External"/><Relationship Id="rId2" Type="http://schemas.openxmlformats.org/officeDocument/2006/relationships/hyperlink" Target="https://youtu.be/f2mCqUSDCJE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V8c3pDKdHEc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opsciedu.org/2021/02/16/%e8%b3%80%e5%b9%b4%e6%9b%b8%e6%b3%95ar-project%e6%95%99%e5%ad%b8/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7A18C9FB-EC4C-4DAE-8F7D-C6E5AF607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5D7294-A355-4839-B33E-5731979297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96"/>
          <a:stretch/>
        </p:blipFill>
        <p:spPr>
          <a:xfrm>
            <a:off x="-46541" y="0"/>
            <a:ext cx="9155410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5E698B96-C345-4CAB-9657-02BD17A19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7004404" cy="6858000"/>
          </a:xfrm>
          <a:prstGeom prst="rect">
            <a:avLst/>
          </a:prstGeom>
          <a:gradFill>
            <a:gsLst>
              <a:gs pos="58000">
                <a:schemeClr val="bg1">
                  <a:alpha val="30000"/>
                </a:schemeClr>
              </a:gs>
              <a:gs pos="33000">
                <a:schemeClr val="bg1">
                  <a:alpha val="2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1EB4ED46-CC56-184C-A372-F8B99D7E14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8700" y="380995"/>
            <a:ext cx="6432906" cy="3048000"/>
          </a:xfrm>
        </p:spPr>
        <p:txBody>
          <a:bodyPr>
            <a:normAutofit/>
          </a:bodyPr>
          <a:lstStyle/>
          <a:p>
            <a:pPr algn="l"/>
            <a:r>
              <a:rPr kumimoji="1" lang="en-US" altLang="zh-MO" sz="3800" dirty="0"/>
              <a:t>VR</a:t>
            </a:r>
            <a:r>
              <a:rPr kumimoji="1" lang="zh-MO" altLang="en-US" sz="3800" dirty="0"/>
              <a:t> ，</a:t>
            </a:r>
            <a:r>
              <a:rPr kumimoji="1" lang="en-US" altLang="zh-MO" sz="3800" dirty="0"/>
              <a:t>AR</a:t>
            </a:r>
            <a:r>
              <a:rPr kumimoji="1" lang="zh-MO" altLang="en-US" sz="3800" dirty="0"/>
              <a:t>，</a:t>
            </a:r>
            <a:r>
              <a:rPr kumimoji="1" lang="en-US" altLang="zh-MO" sz="3800" dirty="0"/>
              <a:t>MR</a:t>
            </a:r>
            <a:r>
              <a:rPr kumimoji="1" lang="zh-MO" altLang="en-US" sz="3800" dirty="0"/>
              <a:t> 與 </a:t>
            </a:r>
            <a:r>
              <a:rPr kumimoji="1" lang="en-US" altLang="zh-MO" sz="3800" dirty="0"/>
              <a:t>XR</a:t>
            </a:r>
            <a:endParaRPr kumimoji="1" lang="zh-MO" altLang="en-US" sz="3800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89B27C76-325F-1C4B-BA68-38D112DDEC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8700" y="3809990"/>
            <a:ext cx="2857500" cy="1524000"/>
          </a:xfrm>
        </p:spPr>
        <p:txBody>
          <a:bodyPr>
            <a:normAutofit/>
          </a:bodyPr>
          <a:lstStyle/>
          <a:p>
            <a:pPr algn="l">
              <a:lnSpc>
                <a:spcPct val="115000"/>
              </a:lnSpc>
            </a:pPr>
            <a:r>
              <a:rPr kumimoji="1" lang="zh-MO" altLang="en-US" sz="2200" dirty="0"/>
              <a:t>梁思聰</a:t>
            </a:r>
            <a:endParaRPr kumimoji="1" lang="en-US" altLang="zh-MO" sz="2200" dirty="0"/>
          </a:p>
          <a:p>
            <a:pPr algn="l">
              <a:lnSpc>
                <a:spcPct val="115000"/>
              </a:lnSpc>
            </a:pPr>
            <a:endParaRPr kumimoji="1" lang="en-US" altLang="zh-MO" sz="2200" dirty="0"/>
          </a:p>
          <a:p>
            <a:pPr algn="l">
              <a:lnSpc>
                <a:spcPct val="115000"/>
              </a:lnSpc>
            </a:pPr>
            <a:r>
              <a:rPr kumimoji="1" lang="zh-MO" altLang="en-US" sz="2200" dirty="0"/>
              <a:t>澳門科學館</a:t>
            </a:r>
          </a:p>
        </p:txBody>
      </p:sp>
    </p:spTree>
    <p:extLst>
      <p:ext uri="{BB962C8B-B14F-4D97-AF65-F5344CB8AC3E}">
        <p14:creationId xmlns:p14="http://schemas.microsoft.com/office/powerpoint/2010/main" val="2841309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 descr="一張含有 地圖 的圖片&#10;&#10;自動產生的描述">
            <a:extLst>
              <a:ext uri="{FF2B5EF4-FFF2-40B4-BE49-F238E27FC236}">
                <a16:creationId xmlns:a16="http://schemas.microsoft.com/office/drawing/2014/main" id="{D60D237F-269A-D549-886E-1F943DD376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9938" y="0"/>
            <a:ext cx="4964123" cy="6858000"/>
          </a:xfrm>
        </p:spPr>
      </p:pic>
    </p:spTree>
    <p:extLst>
      <p:ext uri="{BB962C8B-B14F-4D97-AF65-F5344CB8AC3E}">
        <p14:creationId xmlns:p14="http://schemas.microsoft.com/office/powerpoint/2010/main" val="3875101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ACA51E4F-A44C-9F48-A67D-84999E26E6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5190" y="0"/>
            <a:ext cx="5493619" cy="3949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9073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ACA51E4F-A44C-9F48-A67D-84999E26E6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5190" y="-7032811"/>
            <a:ext cx="5493619" cy="3949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3452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ACA51E4F-A44C-9F48-A67D-84999E26E6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5190" y="-13151222"/>
            <a:ext cx="5493619" cy="3949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209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ACA51E4F-A44C-9F48-A67D-84999E26E6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5190" y="-19552021"/>
            <a:ext cx="5493619" cy="3949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8213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ACA51E4F-A44C-9F48-A67D-84999E26E6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2390" y="-26678963"/>
            <a:ext cx="5493619" cy="3949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2222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ACA51E4F-A44C-9F48-A67D-84999E26E6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5190" y="-32541881"/>
            <a:ext cx="5493619" cy="3949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7685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3B03450-7AB2-744F-A8DA-0D6461CFD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447" y="740470"/>
            <a:ext cx="10668000" cy="1524000"/>
          </a:xfrm>
        </p:spPr>
        <p:txBody>
          <a:bodyPr/>
          <a:lstStyle/>
          <a:p>
            <a:r>
              <a:rPr kumimoji="1" lang="en-US" altLang="zh-MO" dirty="0"/>
              <a:t>Quest</a:t>
            </a:r>
            <a:r>
              <a:rPr kumimoji="1" lang="zh-MO" altLang="en-US" dirty="0"/>
              <a:t> </a:t>
            </a:r>
            <a:r>
              <a:rPr kumimoji="1" lang="en-US" altLang="zh-MO" dirty="0"/>
              <a:t>2</a:t>
            </a:r>
            <a:endParaRPr kumimoji="1" lang="zh-MO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672E7C9-EE24-C744-8143-9062A30615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435" y="2425835"/>
            <a:ext cx="8095129" cy="3818083"/>
          </a:xfrm>
        </p:spPr>
        <p:txBody>
          <a:bodyPr/>
          <a:lstStyle/>
          <a:p>
            <a:r>
              <a:rPr kumimoji="1" lang="en-US" altLang="zh-MO" dirty="0">
                <a:hlinkClick r:id="rId2"/>
              </a:rPr>
              <a:t>https://www.youtube.com/watch?v=g1bq32kjOKo&amp;ab_channel=Oculus</a:t>
            </a:r>
            <a:endParaRPr kumimoji="1" lang="en-US" altLang="zh-MO" dirty="0"/>
          </a:p>
          <a:p>
            <a:endParaRPr kumimoji="1" lang="zh-MO" altLang="en-US" dirty="0"/>
          </a:p>
        </p:txBody>
      </p:sp>
    </p:spTree>
    <p:extLst>
      <p:ext uri="{BB962C8B-B14F-4D97-AF65-F5344CB8AC3E}">
        <p14:creationId xmlns:p14="http://schemas.microsoft.com/office/powerpoint/2010/main" val="17138647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0E18FBD-D9B3-CC48-B9B0-FE06B4B00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505" y="753917"/>
            <a:ext cx="10668000" cy="1524000"/>
          </a:xfrm>
        </p:spPr>
        <p:txBody>
          <a:bodyPr>
            <a:normAutofit/>
          </a:bodyPr>
          <a:lstStyle/>
          <a:p>
            <a:r>
              <a:rPr kumimoji="1" lang="zh-MO" altLang="en-US" sz="4000" dirty="0">
                <a:latin typeface="PingFang SC" panose="020B0400000000000000" pitchFamily="34" charset="-122"/>
                <a:ea typeface="PingFang SC" panose="020B0400000000000000" pitchFamily="34" charset="-122"/>
              </a:rPr>
              <a:t>分組討論（</a:t>
            </a:r>
            <a:r>
              <a:rPr kumimoji="1" lang="en-US" altLang="zh-MO" sz="4000" dirty="0">
                <a:latin typeface="PingFang SC" panose="020B0400000000000000" pitchFamily="34" charset="-122"/>
                <a:ea typeface="PingFang SC" panose="020B0400000000000000" pitchFamily="34" charset="-122"/>
              </a:rPr>
              <a:t>10min</a:t>
            </a:r>
            <a:r>
              <a:rPr kumimoji="1" lang="zh-MO" altLang="en-US" sz="4000" dirty="0">
                <a:latin typeface="PingFang SC" panose="020B0400000000000000" pitchFamily="34" charset="-122"/>
                <a:ea typeface="PingFang SC" panose="020B0400000000000000" pitchFamily="34" charset="-122"/>
              </a:rPr>
              <a:t>）及匯報</a:t>
            </a:r>
            <a:r>
              <a:rPr kumimoji="1" lang="en-US" altLang="zh-MO" sz="4000" dirty="0">
                <a:latin typeface="PingFang SC" panose="020B0400000000000000" pitchFamily="34" charset="-122"/>
                <a:ea typeface="PingFang SC" panose="020B0400000000000000" pitchFamily="34" charset="-122"/>
              </a:rPr>
              <a:t>(</a:t>
            </a:r>
            <a:r>
              <a:rPr kumimoji="1" lang="zh-MO" altLang="en-US" sz="4000" dirty="0">
                <a:latin typeface="PingFang SC" panose="020B0400000000000000" pitchFamily="34" charset="-122"/>
                <a:ea typeface="PingFang SC" panose="020B0400000000000000" pitchFamily="34" charset="-122"/>
              </a:rPr>
              <a:t>每組</a:t>
            </a:r>
            <a:r>
              <a:rPr kumimoji="1" lang="en-US" altLang="zh-MO" sz="4000" dirty="0">
                <a:latin typeface="PingFang SC" panose="020B0400000000000000" pitchFamily="34" charset="-122"/>
                <a:ea typeface="PingFang SC" panose="020B0400000000000000" pitchFamily="34" charset="-122"/>
              </a:rPr>
              <a:t>3min)</a:t>
            </a:r>
            <a:endParaRPr kumimoji="1" lang="zh-MO" altLang="en-US" sz="4000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6B68233-7F9A-EE4C-A2A1-57177F5463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505" y="3031834"/>
            <a:ext cx="10668000" cy="38180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zh-MO" sz="3600" dirty="0"/>
              <a:t>1.</a:t>
            </a:r>
            <a:r>
              <a:rPr kumimoji="1" lang="zh-MO" altLang="en-US" sz="3600" dirty="0"/>
              <a:t> 理想的</a:t>
            </a:r>
            <a:r>
              <a:rPr kumimoji="1" lang="en-US" altLang="zh-MO" sz="3600" dirty="0"/>
              <a:t>VR</a:t>
            </a:r>
            <a:r>
              <a:rPr kumimoji="1" lang="zh-MO" altLang="en-US" sz="3600" dirty="0"/>
              <a:t>功能</a:t>
            </a:r>
            <a:endParaRPr kumimoji="1" lang="en-US" altLang="zh-MO" sz="3600" dirty="0"/>
          </a:p>
          <a:p>
            <a:pPr marL="0" indent="0">
              <a:buNone/>
            </a:pPr>
            <a:r>
              <a:rPr kumimoji="1" lang="en-US" altLang="zh-MO" sz="3600" dirty="0"/>
              <a:t>2.</a:t>
            </a:r>
            <a:r>
              <a:rPr kumimoji="1" lang="zh-MO" altLang="en-US" sz="3600" dirty="0"/>
              <a:t> </a:t>
            </a:r>
            <a:r>
              <a:rPr kumimoji="1" lang="en-US" altLang="zh-MO" sz="3600" dirty="0"/>
              <a:t>VR</a:t>
            </a:r>
            <a:r>
              <a:rPr kumimoji="1" lang="zh-MO" altLang="en-US" sz="3600" dirty="0"/>
              <a:t>的應用可能性（電玩遊戲外）</a:t>
            </a:r>
            <a:endParaRPr kumimoji="1" lang="en-US" altLang="zh-MO" sz="3600" dirty="0"/>
          </a:p>
          <a:p>
            <a:pPr marL="0" indent="0">
              <a:buNone/>
            </a:pPr>
            <a:r>
              <a:rPr kumimoji="1" lang="en-US" altLang="zh-MO" sz="3600" dirty="0"/>
              <a:t>3.</a:t>
            </a:r>
            <a:r>
              <a:rPr kumimoji="1" lang="zh-MO" altLang="en-US" sz="3600" dirty="0"/>
              <a:t> </a:t>
            </a:r>
            <a:r>
              <a:rPr kumimoji="1" lang="en-US" altLang="zh-MO" sz="3600" dirty="0"/>
              <a:t>VR</a:t>
            </a:r>
            <a:r>
              <a:rPr kumimoji="1" lang="zh-MO" altLang="en-US" sz="3600" dirty="0"/>
              <a:t>的好處與壞處</a:t>
            </a:r>
          </a:p>
        </p:txBody>
      </p:sp>
    </p:spTree>
    <p:extLst>
      <p:ext uri="{BB962C8B-B14F-4D97-AF65-F5344CB8AC3E}">
        <p14:creationId xmlns:p14="http://schemas.microsoft.com/office/powerpoint/2010/main" val="14296880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CE7A5D8-03F5-6045-A5E2-5416F33E0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MO" altLang="en-US" dirty="0"/>
              <a:t>手指動作捕捉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B2567E8-32F7-8947-B482-800B0C3B8C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MO" dirty="0">
                <a:hlinkClick r:id="rId2"/>
              </a:rPr>
              <a:t>https://youtu.be/Q9wQgfsfYjY</a:t>
            </a:r>
            <a:endParaRPr lang="en-US" altLang="zh-MO" dirty="0"/>
          </a:p>
          <a:p>
            <a:endParaRPr kumimoji="1" lang="zh-MO" altLang="en-US" dirty="0"/>
          </a:p>
        </p:txBody>
      </p:sp>
    </p:spTree>
    <p:extLst>
      <p:ext uri="{BB962C8B-B14F-4D97-AF65-F5344CB8AC3E}">
        <p14:creationId xmlns:p14="http://schemas.microsoft.com/office/powerpoint/2010/main" val="129613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A6EF5A53-0A64-4CA5-B9C7-1CB97CB5C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18382" y="6244836"/>
            <a:ext cx="3025617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34ABFBEA-4EB0-4D02-A2C0-1733CD3D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88126"/>
            <a:ext cx="336369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19E083F6-57F4-487B-A766-EA0462B1E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2094" y="6144069"/>
            <a:ext cx="3313703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C8742881-39E4-4A95-883C-92BEB90E5D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D4717460-9F06-044B-B154-44C069D049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629" r="12369" b="-2"/>
          <a:stretch/>
        </p:blipFill>
        <p:spPr>
          <a:xfrm>
            <a:off x="20" y="10"/>
            <a:ext cx="9143979" cy="6857990"/>
          </a:xfrm>
          <a:prstGeom prst="rect">
            <a:avLst/>
          </a:prstGeom>
        </p:spPr>
      </p:pic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E8087F3-C79C-45B6-B920-0683B85993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7894621" y="-487379"/>
            <a:ext cx="762001" cy="1736756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D5870DA8-9099-4A8F-A7A7-4C328AB665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913098"/>
            <a:ext cx="2727829" cy="944903"/>
          </a:xfrm>
          <a:custGeom>
            <a:avLst/>
            <a:gdLst>
              <a:gd name="connsiteX0" fmla="*/ 1673074 w 4228094"/>
              <a:gd name="connsiteY0" fmla="*/ 230 h 1137038"/>
              <a:gd name="connsiteX1" fmla="*/ 3676781 w 4228094"/>
              <a:gd name="connsiteY1" fmla="*/ 298555 h 1137038"/>
              <a:gd name="connsiteX2" fmla="*/ 4025527 w 4228094"/>
              <a:gd name="connsiteY2" fmla="*/ 425010 h 1137038"/>
              <a:gd name="connsiteX3" fmla="*/ 4228094 w 4228094"/>
              <a:gd name="connsiteY3" fmla="*/ 494088 h 1137038"/>
              <a:gd name="connsiteX4" fmla="*/ 4228094 w 4228094"/>
              <a:gd name="connsiteY4" fmla="*/ 1137038 h 1137038"/>
              <a:gd name="connsiteX5" fmla="*/ 0 w 4228094"/>
              <a:gd name="connsiteY5" fmla="*/ 1137038 h 1137038"/>
              <a:gd name="connsiteX6" fmla="*/ 18109 w 4228094"/>
              <a:gd name="connsiteY6" fmla="*/ 1068877 h 1137038"/>
              <a:gd name="connsiteX7" fmla="*/ 362264 w 4228094"/>
              <a:gd name="connsiteY7" fmla="*/ 366637 h 1137038"/>
              <a:gd name="connsiteX8" fmla="*/ 1386499 w 4228094"/>
              <a:gd name="connsiteY8" fmla="*/ 1522 h 1137038"/>
              <a:gd name="connsiteX9" fmla="*/ 1673074 w 4228094"/>
              <a:gd name="connsiteY9" fmla="*/ 230 h 1137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28094" h="1137038">
                <a:moveTo>
                  <a:pt x="1673074" y="230"/>
                </a:moveTo>
                <a:cubicBezTo>
                  <a:pt x="2346512" y="4287"/>
                  <a:pt x="3048424" y="63583"/>
                  <a:pt x="3676781" y="298555"/>
                </a:cubicBezTo>
                <a:cubicBezTo>
                  <a:pt x="3793275" y="342114"/>
                  <a:pt x="3909477" y="384216"/>
                  <a:pt x="4025527" y="425010"/>
                </a:cubicBezTo>
                <a:lnTo>
                  <a:pt x="4228094" y="494088"/>
                </a:lnTo>
                <a:lnTo>
                  <a:pt x="4228094" y="1137038"/>
                </a:lnTo>
                <a:lnTo>
                  <a:pt x="0" y="1137038"/>
                </a:lnTo>
                <a:lnTo>
                  <a:pt x="18109" y="1068877"/>
                </a:lnTo>
                <a:cubicBezTo>
                  <a:pt x="95047" y="799139"/>
                  <a:pt x="194962" y="542008"/>
                  <a:pt x="362264" y="366637"/>
                </a:cubicBezTo>
                <a:cubicBezTo>
                  <a:pt x="622229" y="94062"/>
                  <a:pt x="1015836" y="6565"/>
                  <a:pt x="1386499" y="1522"/>
                </a:cubicBezTo>
                <a:cubicBezTo>
                  <a:pt x="1481245" y="198"/>
                  <a:pt x="1576869" y="-349"/>
                  <a:pt x="1673074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500">
              <a:solidFill>
                <a:schemeClr val="bg1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F15680D9-A85E-49DF-B973-30080D685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29359"/>
            <a:ext cx="3250405" cy="1028642"/>
          </a:xfrm>
          <a:custGeom>
            <a:avLst/>
            <a:gdLst>
              <a:gd name="connsiteX0" fmla="*/ 1576991 w 5038078"/>
              <a:gd name="connsiteY0" fmla="*/ 210 h 1238015"/>
              <a:gd name="connsiteX1" fmla="*/ 3403320 w 5038078"/>
              <a:gd name="connsiteY1" fmla="*/ 272125 h 1238015"/>
              <a:gd name="connsiteX2" fmla="*/ 4672870 w 5038078"/>
              <a:gd name="connsiteY2" fmla="*/ 693604 h 1238015"/>
              <a:gd name="connsiteX3" fmla="*/ 5038078 w 5038078"/>
              <a:gd name="connsiteY3" fmla="*/ 795929 h 1238015"/>
              <a:gd name="connsiteX4" fmla="*/ 5038078 w 5038078"/>
              <a:gd name="connsiteY4" fmla="*/ 1238015 h 1238015"/>
              <a:gd name="connsiteX5" fmla="*/ 0 w 5038078"/>
              <a:gd name="connsiteY5" fmla="*/ 1238015 h 1238015"/>
              <a:gd name="connsiteX6" fmla="*/ 19230 w 5038078"/>
              <a:gd name="connsiteY6" fmla="*/ 1159819 h 1238015"/>
              <a:gd name="connsiteX7" fmla="*/ 382219 w 5038078"/>
              <a:gd name="connsiteY7" fmla="*/ 334180 h 1238015"/>
              <a:gd name="connsiteX8" fmla="*/ 1315784 w 5038078"/>
              <a:gd name="connsiteY8" fmla="*/ 1388 h 1238015"/>
              <a:gd name="connsiteX9" fmla="*/ 1576991 w 5038078"/>
              <a:gd name="connsiteY9" fmla="*/ 210 h 1238015"/>
              <a:gd name="connsiteX0" fmla="*/ 0 w 5129518"/>
              <a:gd name="connsiteY0" fmla="*/ 1237805 h 1329245"/>
              <a:gd name="connsiteX1" fmla="*/ 19230 w 5129518"/>
              <a:gd name="connsiteY1" fmla="*/ 1159609 h 1329245"/>
              <a:gd name="connsiteX2" fmla="*/ 382219 w 5129518"/>
              <a:gd name="connsiteY2" fmla="*/ 333970 h 1329245"/>
              <a:gd name="connsiteX3" fmla="*/ 1315784 w 5129518"/>
              <a:gd name="connsiteY3" fmla="*/ 1178 h 1329245"/>
              <a:gd name="connsiteX4" fmla="*/ 1576991 w 5129518"/>
              <a:gd name="connsiteY4" fmla="*/ 0 h 1329245"/>
              <a:gd name="connsiteX5" fmla="*/ 3403320 w 5129518"/>
              <a:gd name="connsiteY5" fmla="*/ 271915 h 1329245"/>
              <a:gd name="connsiteX6" fmla="*/ 4672870 w 5129518"/>
              <a:gd name="connsiteY6" fmla="*/ 693394 h 1329245"/>
              <a:gd name="connsiteX7" fmla="*/ 5038078 w 5129518"/>
              <a:gd name="connsiteY7" fmla="*/ 795719 h 1329245"/>
              <a:gd name="connsiteX8" fmla="*/ 5129518 w 5129518"/>
              <a:gd name="connsiteY8" fmla="*/ 1329245 h 1329245"/>
              <a:gd name="connsiteX0" fmla="*/ 0 w 5129518"/>
              <a:gd name="connsiteY0" fmla="*/ 1237805 h 1329245"/>
              <a:gd name="connsiteX1" fmla="*/ 19230 w 5129518"/>
              <a:gd name="connsiteY1" fmla="*/ 1159609 h 1329245"/>
              <a:gd name="connsiteX2" fmla="*/ 382219 w 5129518"/>
              <a:gd name="connsiteY2" fmla="*/ 333970 h 1329245"/>
              <a:gd name="connsiteX3" fmla="*/ 1315784 w 5129518"/>
              <a:gd name="connsiteY3" fmla="*/ 1178 h 1329245"/>
              <a:gd name="connsiteX4" fmla="*/ 1576991 w 5129518"/>
              <a:gd name="connsiteY4" fmla="*/ 0 h 1329245"/>
              <a:gd name="connsiteX5" fmla="*/ 3403320 w 5129518"/>
              <a:gd name="connsiteY5" fmla="*/ 271915 h 1329245"/>
              <a:gd name="connsiteX6" fmla="*/ 4672870 w 5129518"/>
              <a:gd name="connsiteY6" fmla="*/ 693394 h 1329245"/>
              <a:gd name="connsiteX7" fmla="*/ 5038078 w 5129518"/>
              <a:gd name="connsiteY7" fmla="*/ 795719 h 1329245"/>
              <a:gd name="connsiteX8" fmla="*/ 5129518 w 5129518"/>
              <a:gd name="connsiteY8" fmla="*/ 1329245 h 1329245"/>
              <a:gd name="connsiteX0" fmla="*/ 0 w 5049689"/>
              <a:gd name="connsiteY0" fmla="*/ 1237805 h 1423588"/>
              <a:gd name="connsiteX1" fmla="*/ 19230 w 5049689"/>
              <a:gd name="connsiteY1" fmla="*/ 1159609 h 1423588"/>
              <a:gd name="connsiteX2" fmla="*/ 382219 w 5049689"/>
              <a:gd name="connsiteY2" fmla="*/ 333970 h 1423588"/>
              <a:gd name="connsiteX3" fmla="*/ 1315784 w 5049689"/>
              <a:gd name="connsiteY3" fmla="*/ 1178 h 1423588"/>
              <a:gd name="connsiteX4" fmla="*/ 1576991 w 5049689"/>
              <a:gd name="connsiteY4" fmla="*/ 0 h 1423588"/>
              <a:gd name="connsiteX5" fmla="*/ 3403320 w 5049689"/>
              <a:gd name="connsiteY5" fmla="*/ 271915 h 1423588"/>
              <a:gd name="connsiteX6" fmla="*/ 4672870 w 5049689"/>
              <a:gd name="connsiteY6" fmla="*/ 693394 h 1423588"/>
              <a:gd name="connsiteX7" fmla="*/ 5038078 w 5049689"/>
              <a:gd name="connsiteY7" fmla="*/ 795719 h 1423588"/>
              <a:gd name="connsiteX8" fmla="*/ 5049689 w 5049689"/>
              <a:gd name="connsiteY8" fmla="*/ 1423588 h 1423588"/>
              <a:gd name="connsiteX0" fmla="*/ 0 w 5038078"/>
              <a:gd name="connsiteY0" fmla="*/ 1237805 h 1237805"/>
              <a:gd name="connsiteX1" fmla="*/ 19230 w 5038078"/>
              <a:gd name="connsiteY1" fmla="*/ 1159609 h 1237805"/>
              <a:gd name="connsiteX2" fmla="*/ 382219 w 5038078"/>
              <a:gd name="connsiteY2" fmla="*/ 333970 h 1237805"/>
              <a:gd name="connsiteX3" fmla="*/ 1315784 w 5038078"/>
              <a:gd name="connsiteY3" fmla="*/ 1178 h 1237805"/>
              <a:gd name="connsiteX4" fmla="*/ 1576991 w 5038078"/>
              <a:gd name="connsiteY4" fmla="*/ 0 h 1237805"/>
              <a:gd name="connsiteX5" fmla="*/ 3403320 w 5038078"/>
              <a:gd name="connsiteY5" fmla="*/ 271915 h 1237805"/>
              <a:gd name="connsiteX6" fmla="*/ 4672870 w 5038078"/>
              <a:gd name="connsiteY6" fmla="*/ 693394 h 1237805"/>
              <a:gd name="connsiteX7" fmla="*/ 5038078 w 5038078"/>
              <a:gd name="connsiteY7" fmla="*/ 795719 h 1237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38078" h="1237805">
                <a:moveTo>
                  <a:pt x="0" y="1237805"/>
                </a:moveTo>
                <a:lnTo>
                  <a:pt x="19230" y="1159609"/>
                </a:lnTo>
                <a:cubicBezTo>
                  <a:pt x="96961" y="850027"/>
                  <a:pt x="191605" y="533778"/>
                  <a:pt x="382219" y="333970"/>
                </a:cubicBezTo>
                <a:cubicBezTo>
                  <a:pt x="619171" y="85526"/>
                  <a:pt x="977934" y="5774"/>
                  <a:pt x="1315784" y="1178"/>
                </a:cubicBezTo>
                <a:lnTo>
                  <a:pt x="1576991" y="0"/>
                </a:lnTo>
                <a:cubicBezTo>
                  <a:pt x="2190813" y="3698"/>
                  <a:pt x="2830589" y="57744"/>
                  <a:pt x="3403320" y="271915"/>
                </a:cubicBezTo>
                <a:cubicBezTo>
                  <a:pt x="3828046" y="430728"/>
                  <a:pt x="4248519" y="568281"/>
                  <a:pt x="4672870" y="693394"/>
                </a:cubicBezTo>
                <a:lnTo>
                  <a:pt x="5038078" y="795719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15836389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8FD22AA-D188-8144-9F0B-D70ECCC45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MO" altLang="en-US" dirty="0"/>
              <a:t>手指感覺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339A75C-89D1-DE45-80C1-9D74249295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MO" dirty="0">
                <a:hlinkClick r:id="rId2"/>
              </a:rPr>
              <a:t>https://youtu.be/gCka1qsD4q8</a:t>
            </a:r>
            <a:endParaRPr lang="en-US" altLang="zh-MO" dirty="0"/>
          </a:p>
          <a:p>
            <a:endParaRPr kumimoji="1" lang="zh-MO" altLang="en-US" dirty="0"/>
          </a:p>
        </p:txBody>
      </p:sp>
    </p:spTree>
    <p:extLst>
      <p:ext uri="{BB962C8B-B14F-4D97-AF65-F5344CB8AC3E}">
        <p14:creationId xmlns:p14="http://schemas.microsoft.com/office/powerpoint/2010/main" val="2237767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574A207-85B2-9047-85FE-D104C20A3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MO" dirty="0"/>
              <a:t>REDAY</a:t>
            </a:r>
            <a:r>
              <a:rPr kumimoji="1" lang="zh-MO" altLang="en-US" dirty="0"/>
              <a:t> </a:t>
            </a:r>
            <a:r>
              <a:rPr kumimoji="1" lang="en-US" altLang="zh-MO" dirty="0"/>
              <a:t>PLAYER</a:t>
            </a:r>
            <a:r>
              <a:rPr kumimoji="1" lang="zh-MO" altLang="en-US" dirty="0"/>
              <a:t> </a:t>
            </a:r>
            <a:r>
              <a:rPr kumimoji="1" lang="en-US" altLang="zh-MO" dirty="0"/>
              <a:t>ONE</a:t>
            </a:r>
            <a:endParaRPr kumimoji="1" lang="zh-MO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6F36BEA-12EA-AC4B-A45D-DA37BBAFCB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928" y="2286000"/>
            <a:ext cx="6252883" cy="3818083"/>
          </a:xfrm>
        </p:spPr>
        <p:txBody>
          <a:bodyPr/>
          <a:lstStyle/>
          <a:p>
            <a:r>
              <a:rPr kumimoji="1" lang="en-US" altLang="zh-MO" dirty="0"/>
              <a:t>https://</a:t>
            </a:r>
            <a:r>
              <a:rPr kumimoji="1" lang="en-US" altLang="zh-MO" dirty="0" err="1"/>
              <a:t>www.youtube.com</a:t>
            </a:r>
            <a:r>
              <a:rPr kumimoji="1" lang="en-US" altLang="zh-MO" dirty="0"/>
              <a:t>/</a:t>
            </a:r>
            <a:r>
              <a:rPr kumimoji="1" lang="en-US" altLang="zh-MO" dirty="0" err="1"/>
              <a:t>watch?v</a:t>
            </a:r>
            <a:r>
              <a:rPr kumimoji="1" lang="en-US" altLang="zh-MO" dirty="0"/>
              <a:t>=7S3PobfnaY8&amp;list=PLGq7iwZq7nd_RvOugB7AnewD96QuSIxxO&amp;ab_channel=Jforce11</a:t>
            </a:r>
            <a:endParaRPr kumimoji="1" lang="zh-MO" altLang="en-US" dirty="0"/>
          </a:p>
        </p:txBody>
      </p:sp>
    </p:spTree>
    <p:extLst>
      <p:ext uri="{BB962C8B-B14F-4D97-AF65-F5344CB8AC3E}">
        <p14:creationId xmlns:p14="http://schemas.microsoft.com/office/powerpoint/2010/main" val="41136188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6D09D0E-AF6B-D84A-901A-14F76F965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MO" altLang="en-US" dirty="0"/>
              <a:t>身體感覺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4439959-E14A-B643-9152-2FBF21A3F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904" y="2277917"/>
            <a:ext cx="7449671" cy="3818083"/>
          </a:xfrm>
        </p:spPr>
        <p:txBody>
          <a:bodyPr/>
          <a:lstStyle/>
          <a:p>
            <a:r>
              <a:rPr kumimoji="1" lang="en-US" altLang="zh-MO" dirty="0"/>
              <a:t>https://</a:t>
            </a:r>
            <a:r>
              <a:rPr kumimoji="1" lang="en-US" altLang="zh-MO" dirty="0" err="1"/>
              <a:t>owogame.com</a:t>
            </a:r>
            <a:r>
              <a:rPr kumimoji="1" lang="en-US" altLang="zh-MO" dirty="0"/>
              <a:t>/sensations/#1603814101712-2214586a-af25</a:t>
            </a:r>
            <a:endParaRPr kumimoji="1" lang="zh-MO" altLang="en-US" dirty="0"/>
          </a:p>
        </p:txBody>
      </p:sp>
    </p:spTree>
    <p:extLst>
      <p:ext uri="{BB962C8B-B14F-4D97-AF65-F5344CB8AC3E}">
        <p14:creationId xmlns:p14="http://schemas.microsoft.com/office/powerpoint/2010/main" val="41048516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24A2083-7495-264B-95DA-280DE1D6B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977" y="1044389"/>
            <a:ext cx="10668000" cy="1524000"/>
          </a:xfrm>
        </p:spPr>
        <p:txBody>
          <a:bodyPr/>
          <a:lstStyle/>
          <a:p>
            <a:r>
              <a:rPr lang="en-US" altLang="zh-MO" dirty="0">
                <a:latin typeface="PingFang TC Light" panose="020B0300000000000000" pitchFamily="34" charset="-120"/>
                <a:ea typeface="PingFang TC Light" panose="020B0300000000000000" pitchFamily="34" charset="-120"/>
              </a:rPr>
              <a:t>VR </a:t>
            </a:r>
            <a:r>
              <a:rPr lang="zh-TW" altLang="zh-MO" dirty="0">
                <a:latin typeface="PingFang TC Light" panose="020B0300000000000000" pitchFamily="34" charset="-120"/>
                <a:ea typeface="PingFang TC Light" panose="020B0300000000000000" pitchFamily="34" charset="-120"/>
              </a:rPr>
              <a:t>應用：</a:t>
            </a:r>
            <a:br>
              <a:rPr lang="zh-TW" altLang="zh-MO" dirty="0"/>
            </a:br>
            <a:endParaRPr kumimoji="1" lang="zh-MO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4787489-D75A-9648-A27D-EE4FC46499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459" y="2568389"/>
            <a:ext cx="10668000" cy="3818083"/>
          </a:xfrm>
        </p:spPr>
        <p:txBody>
          <a:bodyPr>
            <a:normAutofit fontScale="77500" lnSpcReduction="20000"/>
          </a:bodyPr>
          <a:lstStyle/>
          <a:p>
            <a:r>
              <a:rPr lang="zh-TW" altLang="zh-MO" dirty="0"/>
              <a:t>遊戲（電玩、結合實際環境如過山車）</a:t>
            </a:r>
            <a:r>
              <a:rPr lang="zh-TW" altLang="en-US" dirty="0"/>
              <a:t>（</a:t>
            </a:r>
            <a:r>
              <a:rPr lang="en-US" altLang="zh-TW" dirty="0"/>
              <a:t>5G</a:t>
            </a:r>
            <a:r>
              <a:rPr lang="zh-TW" altLang="en-US" dirty="0"/>
              <a:t>相關）</a:t>
            </a:r>
            <a:endParaRPr lang="zh-TW" altLang="zh-MO" dirty="0"/>
          </a:p>
          <a:p>
            <a:r>
              <a:rPr lang="zh-TW" altLang="zh-MO" dirty="0"/>
              <a:t>創作（立體繪畫、劇場、產品設計）</a:t>
            </a:r>
          </a:p>
          <a:p>
            <a:r>
              <a:rPr lang="zh-TW" altLang="zh-MO" dirty="0"/>
              <a:t>教學（認知、場景代入、訓練）</a:t>
            </a:r>
            <a:r>
              <a:rPr lang="zh-TW" altLang="en-US" dirty="0"/>
              <a:t> （</a:t>
            </a:r>
            <a:r>
              <a:rPr lang="en-US" altLang="zh-TW" dirty="0"/>
              <a:t>5G</a:t>
            </a:r>
            <a:r>
              <a:rPr lang="zh-TW" altLang="en-US" dirty="0"/>
              <a:t>相關）</a:t>
            </a:r>
            <a:endParaRPr lang="zh-TW" altLang="zh-MO" dirty="0"/>
          </a:p>
          <a:p>
            <a:r>
              <a:rPr lang="zh-TW" altLang="zh-MO" dirty="0"/>
              <a:t>情境體驗（種族問題、自閉症、精神分裂症）</a:t>
            </a:r>
          </a:p>
          <a:p>
            <a:r>
              <a:rPr lang="zh-TW" altLang="zh-MO" dirty="0"/>
              <a:t>醫療（減輕牙痛）</a:t>
            </a:r>
          </a:p>
          <a:p>
            <a:r>
              <a:rPr lang="zh-TW" altLang="zh-MO" dirty="0"/>
              <a:t>社會活動（會議、虛擬工作室、購物、社交、</a:t>
            </a:r>
            <a:br>
              <a:rPr lang="en-US" altLang="zh-TW" dirty="0"/>
            </a:br>
            <a:r>
              <a:rPr lang="zh-TW" altLang="zh-MO" dirty="0"/>
              <a:t>新聞資訊、觀光）</a:t>
            </a:r>
            <a:r>
              <a:rPr lang="zh-TW" altLang="en-US" dirty="0"/>
              <a:t> （</a:t>
            </a:r>
            <a:r>
              <a:rPr lang="en-US" altLang="zh-TW" dirty="0"/>
              <a:t>5G</a:t>
            </a:r>
            <a:r>
              <a:rPr lang="zh-TW" altLang="en-US" dirty="0"/>
              <a:t>相關）</a:t>
            </a:r>
            <a:endParaRPr lang="en-US" altLang="zh-TW" dirty="0"/>
          </a:p>
          <a:p>
            <a:r>
              <a:rPr lang="zh-TW" altLang="en-US" dirty="0"/>
              <a:t>成人產品</a:t>
            </a:r>
            <a:endParaRPr lang="zh-TW" altLang="zh-MO" dirty="0"/>
          </a:p>
          <a:p>
            <a:endParaRPr kumimoji="1" lang="zh-MO" altLang="en-US" dirty="0"/>
          </a:p>
        </p:txBody>
      </p:sp>
    </p:spTree>
    <p:extLst>
      <p:ext uri="{BB962C8B-B14F-4D97-AF65-F5344CB8AC3E}">
        <p14:creationId xmlns:p14="http://schemas.microsoft.com/office/powerpoint/2010/main" val="2635592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75DDCE4-0010-8049-9018-B8728BA38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MO" dirty="0"/>
              <a:t>情境體驗</a:t>
            </a:r>
            <a:endParaRPr kumimoji="1" lang="zh-MO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889678F-6385-174D-961C-29DB71DD86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MO" dirty="0">
                <a:hlinkClick r:id="rId2"/>
              </a:rPr>
              <a:t>https://youtu.be/yD3hiuvwAPE</a:t>
            </a:r>
            <a:endParaRPr kumimoji="1" lang="en-US" altLang="zh-MO" dirty="0"/>
          </a:p>
          <a:p>
            <a:endParaRPr kumimoji="1" lang="zh-MO" altLang="en-US" dirty="0"/>
          </a:p>
        </p:txBody>
      </p:sp>
    </p:spTree>
    <p:extLst>
      <p:ext uri="{BB962C8B-B14F-4D97-AF65-F5344CB8AC3E}">
        <p14:creationId xmlns:p14="http://schemas.microsoft.com/office/powerpoint/2010/main" val="23945965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6EF5A53-0A64-4CA5-B9C7-1CB97CB5C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18382" y="6244836"/>
            <a:ext cx="3025617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4ABFBEA-4EB0-4D02-A2C0-1733CD3D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88126"/>
            <a:ext cx="336369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9E083F6-57F4-487B-A766-EA0462B1E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2094" y="6144069"/>
            <a:ext cx="3313703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7A18C9FB-EC4C-4DAE-8F7D-C6E5AF607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402B9F88-9C6D-424E-A5D8-F2433EDFA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24000"/>
            <a:ext cx="8001000" cy="22860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kumimoji="1" lang="en-US" altLang="zh-MO" sz="9600" kern="1200" dirty="0">
                <a:solidFill>
                  <a:schemeClr val="tx1"/>
                </a:solidFill>
                <a:latin typeface="+mn-ea"/>
                <a:ea typeface="+mn-ea"/>
                <a:cs typeface="+mj-cs"/>
              </a:rPr>
              <a:t>A R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0572931-961B-4A48-8B38-E9A9DB6E81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25722" y="-325722"/>
            <a:ext cx="1085312" cy="1736756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0F29AAD2-96E3-4A6F-9A5E-B6B9E7E11E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2929" y="5720962"/>
            <a:ext cx="3171071" cy="1137038"/>
          </a:xfrm>
          <a:custGeom>
            <a:avLst/>
            <a:gdLst>
              <a:gd name="connsiteX0" fmla="*/ 1673074 w 4228094"/>
              <a:gd name="connsiteY0" fmla="*/ 230 h 1137038"/>
              <a:gd name="connsiteX1" fmla="*/ 3676781 w 4228094"/>
              <a:gd name="connsiteY1" fmla="*/ 298555 h 1137038"/>
              <a:gd name="connsiteX2" fmla="*/ 4025527 w 4228094"/>
              <a:gd name="connsiteY2" fmla="*/ 425010 h 1137038"/>
              <a:gd name="connsiteX3" fmla="*/ 4228094 w 4228094"/>
              <a:gd name="connsiteY3" fmla="*/ 494088 h 1137038"/>
              <a:gd name="connsiteX4" fmla="*/ 4228094 w 4228094"/>
              <a:gd name="connsiteY4" fmla="*/ 1137038 h 1137038"/>
              <a:gd name="connsiteX5" fmla="*/ 0 w 4228094"/>
              <a:gd name="connsiteY5" fmla="*/ 1137038 h 1137038"/>
              <a:gd name="connsiteX6" fmla="*/ 18109 w 4228094"/>
              <a:gd name="connsiteY6" fmla="*/ 1068877 h 1137038"/>
              <a:gd name="connsiteX7" fmla="*/ 362264 w 4228094"/>
              <a:gd name="connsiteY7" fmla="*/ 366637 h 1137038"/>
              <a:gd name="connsiteX8" fmla="*/ 1386499 w 4228094"/>
              <a:gd name="connsiteY8" fmla="*/ 1522 h 1137038"/>
              <a:gd name="connsiteX9" fmla="*/ 1673074 w 4228094"/>
              <a:gd name="connsiteY9" fmla="*/ 230 h 1137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28094" h="1137038">
                <a:moveTo>
                  <a:pt x="1673074" y="230"/>
                </a:moveTo>
                <a:cubicBezTo>
                  <a:pt x="2346512" y="4287"/>
                  <a:pt x="3048424" y="63583"/>
                  <a:pt x="3676781" y="298555"/>
                </a:cubicBezTo>
                <a:cubicBezTo>
                  <a:pt x="3793275" y="342114"/>
                  <a:pt x="3909477" y="384216"/>
                  <a:pt x="4025527" y="425010"/>
                </a:cubicBezTo>
                <a:lnTo>
                  <a:pt x="4228094" y="494088"/>
                </a:lnTo>
                <a:lnTo>
                  <a:pt x="4228094" y="1137038"/>
                </a:lnTo>
                <a:lnTo>
                  <a:pt x="0" y="1137038"/>
                </a:lnTo>
                <a:lnTo>
                  <a:pt x="18109" y="1068877"/>
                </a:lnTo>
                <a:cubicBezTo>
                  <a:pt x="95047" y="799139"/>
                  <a:pt x="194962" y="542008"/>
                  <a:pt x="362264" y="366637"/>
                </a:cubicBezTo>
                <a:cubicBezTo>
                  <a:pt x="622229" y="94062"/>
                  <a:pt x="1015836" y="6565"/>
                  <a:pt x="1386499" y="1522"/>
                </a:cubicBezTo>
                <a:cubicBezTo>
                  <a:pt x="1481245" y="198"/>
                  <a:pt x="1576869" y="-349"/>
                  <a:pt x="1673074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500">
              <a:solidFill>
                <a:schemeClr val="bg1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EC84841-2631-44D2-A01B-6AF0CF7F7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65440" y="5620196"/>
            <a:ext cx="3778559" cy="1237805"/>
          </a:xfrm>
          <a:custGeom>
            <a:avLst/>
            <a:gdLst>
              <a:gd name="connsiteX0" fmla="*/ 1576991 w 5038078"/>
              <a:gd name="connsiteY0" fmla="*/ 210 h 1238015"/>
              <a:gd name="connsiteX1" fmla="*/ 3403320 w 5038078"/>
              <a:gd name="connsiteY1" fmla="*/ 272125 h 1238015"/>
              <a:gd name="connsiteX2" fmla="*/ 4672870 w 5038078"/>
              <a:gd name="connsiteY2" fmla="*/ 693604 h 1238015"/>
              <a:gd name="connsiteX3" fmla="*/ 5038078 w 5038078"/>
              <a:gd name="connsiteY3" fmla="*/ 795929 h 1238015"/>
              <a:gd name="connsiteX4" fmla="*/ 5038078 w 5038078"/>
              <a:gd name="connsiteY4" fmla="*/ 1238015 h 1238015"/>
              <a:gd name="connsiteX5" fmla="*/ 0 w 5038078"/>
              <a:gd name="connsiteY5" fmla="*/ 1238015 h 1238015"/>
              <a:gd name="connsiteX6" fmla="*/ 19230 w 5038078"/>
              <a:gd name="connsiteY6" fmla="*/ 1159819 h 1238015"/>
              <a:gd name="connsiteX7" fmla="*/ 382219 w 5038078"/>
              <a:gd name="connsiteY7" fmla="*/ 334180 h 1238015"/>
              <a:gd name="connsiteX8" fmla="*/ 1315784 w 5038078"/>
              <a:gd name="connsiteY8" fmla="*/ 1388 h 1238015"/>
              <a:gd name="connsiteX9" fmla="*/ 1576991 w 5038078"/>
              <a:gd name="connsiteY9" fmla="*/ 210 h 1238015"/>
              <a:gd name="connsiteX0" fmla="*/ 0 w 5129518"/>
              <a:gd name="connsiteY0" fmla="*/ 1237805 h 1329245"/>
              <a:gd name="connsiteX1" fmla="*/ 19230 w 5129518"/>
              <a:gd name="connsiteY1" fmla="*/ 1159609 h 1329245"/>
              <a:gd name="connsiteX2" fmla="*/ 382219 w 5129518"/>
              <a:gd name="connsiteY2" fmla="*/ 333970 h 1329245"/>
              <a:gd name="connsiteX3" fmla="*/ 1315784 w 5129518"/>
              <a:gd name="connsiteY3" fmla="*/ 1178 h 1329245"/>
              <a:gd name="connsiteX4" fmla="*/ 1576991 w 5129518"/>
              <a:gd name="connsiteY4" fmla="*/ 0 h 1329245"/>
              <a:gd name="connsiteX5" fmla="*/ 3403320 w 5129518"/>
              <a:gd name="connsiteY5" fmla="*/ 271915 h 1329245"/>
              <a:gd name="connsiteX6" fmla="*/ 4672870 w 5129518"/>
              <a:gd name="connsiteY6" fmla="*/ 693394 h 1329245"/>
              <a:gd name="connsiteX7" fmla="*/ 5038078 w 5129518"/>
              <a:gd name="connsiteY7" fmla="*/ 795719 h 1329245"/>
              <a:gd name="connsiteX8" fmla="*/ 5129518 w 5129518"/>
              <a:gd name="connsiteY8" fmla="*/ 1329245 h 1329245"/>
              <a:gd name="connsiteX0" fmla="*/ 0 w 5129518"/>
              <a:gd name="connsiteY0" fmla="*/ 1237805 h 1329245"/>
              <a:gd name="connsiteX1" fmla="*/ 19230 w 5129518"/>
              <a:gd name="connsiteY1" fmla="*/ 1159609 h 1329245"/>
              <a:gd name="connsiteX2" fmla="*/ 382219 w 5129518"/>
              <a:gd name="connsiteY2" fmla="*/ 333970 h 1329245"/>
              <a:gd name="connsiteX3" fmla="*/ 1315784 w 5129518"/>
              <a:gd name="connsiteY3" fmla="*/ 1178 h 1329245"/>
              <a:gd name="connsiteX4" fmla="*/ 1576991 w 5129518"/>
              <a:gd name="connsiteY4" fmla="*/ 0 h 1329245"/>
              <a:gd name="connsiteX5" fmla="*/ 3403320 w 5129518"/>
              <a:gd name="connsiteY5" fmla="*/ 271915 h 1329245"/>
              <a:gd name="connsiteX6" fmla="*/ 4672870 w 5129518"/>
              <a:gd name="connsiteY6" fmla="*/ 693394 h 1329245"/>
              <a:gd name="connsiteX7" fmla="*/ 5038078 w 5129518"/>
              <a:gd name="connsiteY7" fmla="*/ 795719 h 1329245"/>
              <a:gd name="connsiteX8" fmla="*/ 5129518 w 5129518"/>
              <a:gd name="connsiteY8" fmla="*/ 1329245 h 1329245"/>
              <a:gd name="connsiteX0" fmla="*/ 0 w 5049689"/>
              <a:gd name="connsiteY0" fmla="*/ 1237805 h 1423588"/>
              <a:gd name="connsiteX1" fmla="*/ 19230 w 5049689"/>
              <a:gd name="connsiteY1" fmla="*/ 1159609 h 1423588"/>
              <a:gd name="connsiteX2" fmla="*/ 382219 w 5049689"/>
              <a:gd name="connsiteY2" fmla="*/ 333970 h 1423588"/>
              <a:gd name="connsiteX3" fmla="*/ 1315784 w 5049689"/>
              <a:gd name="connsiteY3" fmla="*/ 1178 h 1423588"/>
              <a:gd name="connsiteX4" fmla="*/ 1576991 w 5049689"/>
              <a:gd name="connsiteY4" fmla="*/ 0 h 1423588"/>
              <a:gd name="connsiteX5" fmla="*/ 3403320 w 5049689"/>
              <a:gd name="connsiteY5" fmla="*/ 271915 h 1423588"/>
              <a:gd name="connsiteX6" fmla="*/ 4672870 w 5049689"/>
              <a:gd name="connsiteY6" fmla="*/ 693394 h 1423588"/>
              <a:gd name="connsiteX7" fmla="*/ 5038078 w 5049689"/>
              <a:gd name="connsiteY7" fmla="*/ 795719 h 1423588"/>
              <a:gd name="connsiteX8" fmla="*/ 5049689 w 5049689"/>
              <a:gd name="connsiteY8" fmla="*/ 1423588 h 1423588"/>
              <a:gd name="connsiteX0" fmla="*/ 0 w 5038078"/>
              <a:gd name="connsiteY0" fmla="*/ 1237805 h 1237805"/>
              <a:gd name="connsiteX1" fmla="*/ 19230 w 5038078"/>
              <a:gd name="connsiteY1" fmla="*/ 1159609 h 1237805"/>
              <a:gd name="connsiteX2" fmla="*/ 382219 w 5038078"/>
              <a:gd name="connsiteY2" fmla="*/ 333970 h 1237805"/>
              <a:gd name="connsiteX3" fmla="*/ 1315784 w 5038078"/>
              <a:gd name="connsiteY3" fmla="*/ 1178 h 1237805"/>
              <a:gd name="connsiteX4" fmla="*/ 1576991 w 5038078"/>
              <a:gd name="connsiteY4" fmla="*/ 0 h 1237805"/>
              <a:gd name="connsiteX5" fmla="*/ 3403320 w 5038078"/>
              <a:gd name="connsiteY5" fmla="*/ 271915 h 1237805"/>
              <a:gd name="connsiteX6" fmla="*/ 4672870 w 5038078"/>
              <a:gd name="connsiteY6" fmla="*/ 693394 h 1237805"/>
              <a:gd name="connsiteX7" fmla="*/ 5038078 w 5038078"/>
              <a:gd name="connsiteY7" fmla="*/ 795719 h 1237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38078" h="1237805">
                <a:moveTo>
                  <a:pt x="0" y="1237805"/>
                </a:moveTo>
                <a:lnTo>
                  <a:pt x="19230" y="1159609"/>
                </a:lnTo>
                <a:cubicBezTo>
                  <a:pt x="96961" y="850027"/>
                  <a:pt x="191605" y="533778"/>
                  <a:pt x="382219" y="333970"/>
                </a:cubicBezTo>
                <a:cubicBezTo>
                  <a:pt x="619171" y="85526"/>
                  <a:pt x="977934" y="5774"/>
                  <a:pt x="1315784" y="1178"/>
                </a:cubicBezTo>
                <a:lnTo>
                  <a:pt x="1576991" y="0"/>
                </a:lnTo>
                <a:cubicBezTo>
                  <a:pt x="2190813" y="3698"/>
                  <a:pt x="2830589" y="57744"/>
                  <a:pt x="3403320" y="271915"/>
                </a:cubicBezTo>
                <a:cubicBezTo>
                  <a:pt x="3828046" y="430728"/>
                  <a:pt x="4248519" y="568281"/>
                  <a:pt x="4672870" y="693394"/>
                </a:cubicBezTo>
                <a:lnTo>
                  <a:pt x="5038078" y="795719"/>
                </a:lnTo>
              </a:path>
            </a:pathLst>
          </a:cu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30424837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A6EF5A53-0A64-4CA5-B9C7-1CB97CB5C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18382" y="6244836"/>
            <a:ext cx="3025617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34ABFBEA-4EB0-4D02-A2C0-1733CD3D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88126"/>
            <a:ext cx="336369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19E083F6-57F4-487B-A766-EA0462B1E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2094" y="6144069"/>
            <a:ext cx="3313703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D3BA2E71-8E5C-44AF-80E2-34A649FA5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AC0368F0-DEE4-42C8-A456-3D935D44E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35639"/>
            <a:ext cx="3907631" cy="5022362"/>
          </a:xfrm>
          <a:custGeom>
            <a:avLst/>
            <a:gdLst>
              <a:gd name="connsiteX0" fmla="*/ 0 w 4212773"/>
              <a:gd name="connsiteY0" fmla="*/ 0 h 6498740"/>
              <a:gd name="connsiteX1" fmla="*/ 159023 w 4212773"/>
              <a:gd name="connsiteY1" fmla="*/ 12872 h 6498740"/>
              <a:gd name="connsiteX2" fmla="*/ 1697597 w 4212773"/>
              <a:gd name="connsiteY2" fmla="*/ 306418 h 6498740"/>
              <a:gd name="connsiteX3" fmla="*/ 4047822 w 4212773"/>
              <a:gd name="connsiteY3" fmla="*/ 3511272 h 6498740"/>
              <a:gd name="connsiteX4" fmla="*/ 3551503 w 4212773"/>
              <a:gd name="connsiteY4" fmla="*/ 6184235 h 6498740"/>
              <a:gd name="connsiteX5" fmla="*/ 3163159 w 4212773"/>
              <a:gd name="connsiteY5" fmla="*/ 6459073 h 6498740"/>
              <a:gd name="connsiteX6" fmla="*/ 3092077 w 4212773"/>
              <a:gd name="connsiteY6" fmla="*/ 6498740 h 6498740"/>
              <a:gd name="connsiteX7" fmla="*/ 0 w 4212773"/>
              <a:gd name="connsiteY7" fmla="*/ 6498740 h 6498740"/>
              <a:gd name="connsiteX8" fmla="*/ 0 w 4212773"/>
              <a:gd name="connsiteY8" fmla="*/ 0 h 6498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12773" h="6498740">
                <a:moveTo>
                  <a:pt x="0" y="0"/>
                </a:moveTo>
                <a:lnTo>
                  <a:pt x="159023" y="12872"/>
                </a:lnTo>
                <a:cubicBezTo>
                  <a:pt x="659101" y="63644"/>
                  <a:pt x="1176498" y="175345"/>
                  <a:pt x="1697597" y="306418"/>
                </a:cubicBezTo>
                <a:cubicBezTo>
                  <a:pt x="3312474" y="712392"/>
                  <a:pt x="3742395" y="1999786"/>
                  <a:pt x="4047822" y="3511272"/>
                </a:cubicBezTo>
                <a:cubicBezTo>
                  <a:pt x="4252232" y="4523358"/>
                  <a:pt x="4422733" y="5443193"/>
                  <a:pt x="3551503" y="6184235"/>
                </a:cubicBezTo>
                <a:cubicBezTo>
                  <a:pt x="3429343" y="6288166"/>
                  <a:pt x="3299185" y="6378784"/>
                  <a:pt x="3163159" y="6459073"/>
                </a:cubicBezTo>
                <a:lnTo>
                  <a:pt x="3092077" y="6498740"/>
                </a:lnTo>
                <a:lnTo>
                  <a:pt x="0" y="649874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pic>
        <p:nvPicPr>
          <p:cNvPr id="5" name="內容版面配置區 4" descr="一張含有 文字, 電子用品, 相機, 靠近 的圖片&#10;&#10;自動產生的描述">
            <a:extLst>
              <a:ext uri="{FF2B5EF4-FFF2-40B4-BE49-F238E27FC236}">
                <a16:creationId xmlns:a16="http://schemas.microsoft.com/office/drawing/2014/main" id="{D182172D-02F7-2443-8AA9-A0CFC5965D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812" r="11814" b="2"/>
          <a:stretch/>
        </p:blipFill>
        <p:spPr>
          <a:xfrm>
            <a:off x="571500" y="762000"/>
            <a:ext cx="8001000" cy="5333999"/>
          </a:xfrm>
          <a:prstGeom prst="rect">
            <a:avLst/>
          </a:prstGeom>
        </p:spPr>
      </p:pic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40291AF-A97E-4C43-A763-5023B143C3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7732695" y="-325453"/>
            <a:ext cx="1085853" cy="1736756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EB48800F-1911-4388-AEF0-087CD49D14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419349"/>
            <a:ext cx="771525" cy="4438651"/>
          </a:xfrm>
          <a:custGeom>
            <a:avLst/>
            <a:gdLst>
              <a:gd name="connsiteX0" fmla="*/ 0 w 4033589"/>
              <a:gd name="connsiteY0" fmla="*/ 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8" fmla="*/ 0 w 4033589"/>
              <a:gd name="connsiteY8" fmla="*/ 0 h 6858000"/>
              <a:gd name="connsiteX0" fmla="*/ 0 w 4033589"/>
              <a:gd name="connsiteY0" fmla="*/ 685800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0 w 2154655"/>
              <a:gd name="connsiteY0" fmla="*/ 0 h 6858000"/>
              <a:gd name="connsiteX1" fmla="*/ 3379 w 2154655"/>
              <a:gd name="connsiteY1" fmla="*/ 2021 h 6858000"/>
              <a:gd name="connsiteX2" fmla="*/ 1596437 w 2154655"/>
              <a:gd name="connsiteY2" fmla="*/ 1517967 h 6858000"/>
              <a:gd name="connsiteX3" fmla="*/ 2097043 w 2154655"/>
              <a:gd name="connsiteY3" fmla="*/ 4379386 h 6858000"/>
              <a:gd name="connsiteX4" fmla="*/ 1433930 w 2154655"/>
              <a:gd name="connsiteY4" fmla="*/ 6852362 h 6858000"/>
              <a:gd name="connsiteX5" fmla="*/ 1431659 w 215465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4655" h="6858000">
                <a:moveTo>
                  <a:pt x="0" y="0"/>
                </a:moveTo>
                <a:lnTo>
                  <a:pt x="3379" y="2021"/>
                </a:lnTo>
                <a:cubicBezTo>
                  <a:pt x="667061" y="423753"/>
                  <a:pt x="1239365" y="963389"/>
                  <a:pt x="1596437" y="1517967"/>
                </a:cubicBezTo>
                <a:cubicBezTo>
                  <a:pt x="2133142" y="2350886"/>
                  <a:pt x="2239839" y="3395752"/>
                  <a:pt x="2097043" y="4379386"/>
                </a:cubicBezTo>
                <a:cubicBezTo>
                  <a:pt x="2032295" y="4824358"/>
                  <a:pt x="1812506" y="5869368"/>
                  <a:pt x="1433930" y="6852362"/>
                </a:cubicBezTo>
                <a:lnTo>
                  <a:pt x="1431659" y="6858000"/>
                </a:lnTo>
              </a:path>
            </a:pathLst>
          </a:custGeom>
          <a:noFill/>
          <a:ln w="19050">
            <a:solidFill>
              <a:srgbClr val="F1CB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62462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4935B445-BC1E-4545-B617-CBD6FCD010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488" y="145116"/>
            <a:ext cx="8757024" cy="6567768"/>
          </a:xfrm>
        </p:spPr>
      </p:pic>
    </p:spTree>
    <p:extLst>
      <p:ext uri="{BB962C8B-B14F-4D97-AF65-F5344CB8AC3E}">
        <p14:creationId xmlns:p14="http://schemas.microsoft.com/office/powerpoint/2010/main" val="20157391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9">
            <a:extLst>
              <a:ext uri="{FF2B5EF4-FFF2-40B4-BE49-F238E27FC236}">
                <a16:creationId xmlns:a16="http://schemas.microsoft.com/office/drawing/2014/main" id="{A6EF5A53-0A64-4CA5-B9C7-1CB97CB5C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18382" y="6244836"/>
            <a:ext cx="3025617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23" name="Freeform: Shape 11">
            <a:extLst>
              <a:ext uri="{FF2B5EF4-FFF2-40B4-BE49-F238E27FC236}">
                <a16:creationId xmlns:a16="http://schemas.microsoft.com/office/drawing/2014/main" id="{34ABFBEA-4EB0-4D02-A2C0-1733CD3D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88126"/>
            <a:ext cx="336369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24" name="Freeform: Shape 13">
            <a:extLst>
              <a:ext uri="{FF2B5EF4-FFF2-40B4-BE49-F238E27FC236}">
                <a16:creationId xmlns:a16="http://schemas.microsoft.com/office/drawing/2014/main" id="{19E083F6-57F4-487B-A766-EA0462B1E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2094" y="6144069"/>
            <a:ext cx="3313703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 useBgFill="1">
        <p:nvSpPr>
          <p:cNvPr id="25" name="Rectangle 15">
            <a:extLst>
              <a:ext uri="{FF2B5EF4-FFF2-40B4-BE49-F238E27FC236}">
                <a16:creationId xmlns:a16="http://schemas.microsoft.com/office/drawing/2014/main" id="{D3BA2E71-8E5C-44AF-80E2-34A649FA5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17">
            <a:extLst>
              <a:ext uri="{FF2B5EF4-FFF2-40B4-BE49-F238E27FC236}">
                <a16:creationId xmlns:a16="http://schemas.microsoft.com/office/drawing/2014/main" id="{AC0368F0-DEE4-42C8-A456-3D935D44E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35639"/>
            <a:ext cx="3907631" cy="5022362"/>
          </a:xfrm>
          <a:custGeom>
            <a:avLst/>
            <a:gdLst>
              <a:gd name="connsiteX0" fmla="*/ 0 w 4212773"/>
              <a:gd name="connsiteY0" fmla="*/ 0 h 6498740"/>
              <a:gd name="connsiteX1" fmla="*/ 159023 w 4212773"/>
              <a:gd name="connsiteY1" fmla="*/ 12872 h 6498740"/>
              <a:gd name="connsiteX2" fmla="*/ 1697597 w 4212773"/>
              <a:gd name="connsiteY2" fmla="*/ 306418 h 6498740"/>
              <a:gd name="connsiteX3" fmla="*/ 4047822 w 4212773"/>
              <a:gd name="connsiteY3" fmla="*/ 3511272 h 6498740"/>
              <a:gd name="connsiteX4" fmla="*/ 3551503 w 4212773"/>
              <a:gd name="connsiteY4" fmla="*/ 6184235 h 6498740"/>
              <a:gd name="connsiteX5" fmla="*/ 3163159 w 4212773"/>
              <a:gd name="connsiteY5" fmla="*/ 6459073 h 6498740"/>
              <a:gd name="connsiteX6" fmla="*/ 3092077 w 4212773"/>
              <a:gd name="connsiteY6" fmla="*/ 6498740 h 6498740"/>
              <a:gd name="connsiteX7" fmla="*/ 0 w 4212773"/>
              <a:gd name="connsiteY7" fmla="*/ 6498740 h 6498740"/>
              <a:gd name="connsiteX8" fmla="*/ 0 w 4212773"/>
              <a:gd name="connsiteY8" fmla="*/ 0 h 6498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12773" h="6498740">
                <a:moveTo>
                  <a:pt x="0" y="0"/>
                </a:moveTo>
                <a:lnTo>
                  <a:pt x="159023" y="12872"/>
                </a:lnTo>
                <a:cubicBezTo>
                  <a:pt x="659101" y="63644"/>
                  <a:pt x="1176498" y="175345"/>
                  <a:pt x="1697597" y="306418"/>
                </a:cubicBezTo>
                <a:cubicBezTo>
                  <a:pt x="3312474" y="712392"/>
                  <a:pt x="3742395" y="1999786"/>
                  <a:pt x="4047822" y="3511272"/>
                </a:cubicBezTo>
                <a:cubicBezTo>
                  <a:pt x="4252232" y="4523358"/>
                  <a:pt x="4422733" y="5443193"/>
                  <a:pt x="3551503" y="6184235"/>
                </a:cubicBezTo>
                <a:cubicBezTo>
                  <a:pt x="3429343" y="6288166"/>
                  <a:pt x="3299185" y="6378784"/>
                  <a:pt x="3163159" y="6459073"/>
                </a:cubicBezTo>
                <a:lnTo>
                  <a:pt x="3092077" y="6498740"/>
                </a:lnTo>
                <a:lnTo>
                  <a:pt x="0" y="649874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pic>
        <p:nvPicPr>
          <p:cNvPr id="5" name="圖片 4" descr="一張含有 室內, 沙發, 座位, 傢俱 的圖片&#10;&#10;自動產生的描述">
            <a:extLst>
              <a:ext uri="{FF2B5EF4-FFF2-40B4-BE49-F238E27FC236}">
                <a16:creationId xmlns:a16="http://schemas.microsoft.com/office/drawing/2014/main" id="{49B322F7-0D3E-6E4C-A915-E5FD610DEE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302" r="14197" b="-1"/>
          <a:stretch/>
        </p:blipFill>
        <p:spPr>
          <a:xfrm>
            <a:off x="571500" y="762000"/>
            <a:ext cx="8001000" cy="5333999"/>
          </a:xfrm>
          <a:prstGeom prst="rect">
            <a:avLst/>
          </a:pr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40291AF-A97E-4C43-A763-5023B143C3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7732695" y="-325453"/>
            <a:ext cx="1085853" cy="1736756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EB48800F-1911-4388-AEF0-087CD49D14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419349"/>
            <a:ext cx="771525" cy="4438651"/>
          </a:xfrm>
          <a:custGeom>
            <a:avLst/>
            <a:gdLst>
              <a:gd name="connsiteX0" fmla="*/ 0 w 4033589"/>
              <a:gd name="connsiteY0" fmla="*/ 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8" fmla="*/ 0 w 4033589"/>
              <a:gd name="connsiteY8" fmla="*/ 0 h 6858000"/>
              <a:gd name="connsiteX0" fmla="*/ 0 w 4033589"/>
              <a:gd name="connsiteY0" fmla="*/ 685800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0 w 2154655"/>
              <a:gd name="connsiteY0" fmla="*/ 0 h 6858000"/>
              <a:gd name="connsiteX1" fmla="*/ 3379 w 2154655"/>
              <a:gd name="connsiteY1" fmla="*/ 2021 h 6858000"/>
              <a:gd name="connsiteX2" fmla="*/ 1596437 w 2154655"/>
              <a:gd name="connsiteY2" fmla="*/ 1517967 h 6858000"/>
              <a:gd name="connsiteX3" fmla="*/ 2097043 w 2154655"/>
              <a:gd name="connsiteY3" fmla="*/ 4379386 h 6858000"/>
              <a:gd name="connsiteX4" fmla="*/ 1433930 w 2154655"/>
              <a:gd name="connsiteY4" fmla="*/ 6852362 h 6858000"/>
              <a:gd name="connsiteX5" fmla="*/ 1431659 w 215465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4655" h="6858000">
                <a:moveTo>
                  <a:pt x="0" y="0"/>
                </a:moveTo>
                <a:lnTo>
                  <a:pt x="3379" y="2021"/>
                </a:lnTo>
                <a:cubicBezTo>
                  <a:pt x="667061" y="423753"/>
                  <a:pt x="1239365" y="963389"/>
                  <a:pt x="1596437" y="1517967"/>
                </a:cubicBezTo>
                <a:cubicBezTo>
                  <a:pt x="2133142" y="2350886"/>
                  <a:pt x="2239839" y="3395752"/>
                  <a:pt x="2097043" y="4379386"/>
                </a:cubicBezTo>
                <a:cubicBezTo>
                  <a:pt x="2032295" y="4824358"/>
                  <a:pt x="1812506" y="5869368"/>
                  <a:pt x="1433930" y="6852362"/>
                </a:cubicBezTo>
                <a:lnTo>
                  <a:pt x="1431659" y="6858000"/>
                </a:lnTo>
              </a:path>
            </a:pathLst>
          </a:custGeom>
          <a:noFill/>
          <a:ln w="19050">
            <a:solidFill>
              <a:srgbClr val="F1CB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59418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6EF5A53-0A64-4CA5-B9C7-1CB97CB5C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18382" y="6244836"/>
            <a:ext cx="3025617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4ABFBEA-4EB0-4D02-A2C0-1733CD3D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88126"/>
            <a:ext cx="336369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9E083F6-57F4-487B-A766-EA0462B1E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2094" y="6144069"/>
            <a:ext cx="3313703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C8742881-39E4-4A95-883C-92BEB90E5D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內容版面配置區 4" descr="一張含有 文字, 牆, 室內, 電子用品 的圖片&#10;&#10;自動產生的描述">
            <a:extLst>
              <a:ext uri="{FF2B5EF4-FFF2-40B4-BE49-F238E27FC236}">
                <a16:creationId xmlns:a16="http://schemas.microsoft.com/office/drawing/2014/main" id="{F903DA44-2508-C445-B5EA-200CE4367D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/>
          <a:stretch/>
        </p:blipFill>
        <p:spPr>
          <a:xfrm>
            <a:off x="20" y="10"/>
            <a:ext cx="9143979" cy="6857990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E8087F3-C79C-45B6-B920-0683B85993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7894621" y="-487379"/>
            <a:ext cx="762001" cy="1736756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5870DA8-9099-4A8F-A7A7-4C328AB665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913098"/>
            <a:ext cx="2727829" cy="944903"/>
          </a:xfrm>
          <a:custGeom>
            <a:avLst/>
            <a:gdLst>
              <a:gd name="connsiteX0" fmla="*/ 1673074 w 4228094"/>
              <a:gd name="connsiteY0" fmla="*/ 230 h 1137038"/>
              <a:gd name="connsiteX1" fmla="*/ 3676781 w 4228094"/>
              <a:gd name="connsiteY1" fmla="*/ 298555 h 1137038"/>
              <a:gd name="connsiteX2" fmla="*/ 4025527 w 4228094"/>
              <a:gd name="connsiteY2" fmla="*/ 425010 h 1137038"/>
              <a:gd name="connsiteX3" fmla="*/ 4228094 w 4228094"/>
              <a:gd name="connsiteY3" fmla="*/ 494088 h 1137038"/>
              <a:gd name="connsiteX4" fmla="*/ 4228094 w 4228094"/>
              <a:gd name="connsiteY4" fmla="*/ 1137038 h 1137038"/>
              <a:gd name="connsiteX5" fmla="*/ 0 w 4228094"/>
              <a:gd name="connsiteY5" fmla="*/ 1137038 h 1137038"/>
              <a:gd name="connsiteX6" fmla="*/ 18109 w 4228094"/>
              <a:gd name="connsiteY6" fmla="*/ 1068877 h 1137038"/>
              <a:gd name="connsiteX7" fmla="*/ 362264 w 4228094"/>
              <a:gd name="connsiteY7" fmla="*/ 366637 h 1137038"/>
              <a:gd name="connsiteX8" fmla="*/ 1386499 w 4228094"/>
              <a:gd name="connsiteY8" fmla="*/ 1522 h 1137038"/>
              <a:gd name="connsiteX9" fmla="*/ 1673074 w 4228094"/>
              <a:gd name="connsiteY9" fmla="*/ 230 h 1137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28094" h="1137038">
                <a:moveTo>
                  <a:pt x="1673074" y="230"/>
                </a:moveTo>
                <a:cubicBezTo>
                  <a:pt x="2346512" y="4287"/>
                  <a:pt x="3048424" y="63583"/>
                  <a:pt x="3676781" y="298555"/>
                </a:cubicBezTo>
                <a:cubicBezTo>
                  <a:pt x="3793275" y="342114"/>
                  <a:pt x="3909477" y="384216"/>
                  <a:pt x="4025527" y="425010"/>
                </a:cubicBezTo>
                <a:lnTo>
                  <a:pt x="4228094" y="494088"/>
                </a:lnTo>
                <a:lnTo>
                  <a:pt x="4228094" y="1137038"/>
                </a:lnTo>
                <a:lnTo>
                  <a:pt x="0" y="1137038"/>
                </a:lnTo>
                <a:lnTo>
                  <a:pt x="18109" y="1068877"/>
                </a:lnTo>
                <a:cubicBezTo>
                  <a:pt x="95047" y="799139"/>
                  <a:pt x="194962" y="542008"/>
                  <a:pt x="362264" y="366637"/>
                </a:cubicBezTo>
                <a:cubicBezTo>
                  <a:pt x="622229" y="94062"/>
                  <a:pt x="1015836" y="6565"/>
                  <a:pt x="1386499" y="1522"/>
                </a:cubicBezTo>
                <a:cubicBezTo>
                  <a:pt x="1481245" y="198"/>
                  <a:pt x="1576869" y="-349"/>
                  <a:pt x="1673074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500">
              <a:solidFill>
                <a:schemeClr val="bg1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F15680D9-A85E-49DF-B973-30080D685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29359"/>
            <a:ext cx="3250405" cy="1028642"/>
          </a:xfrm>
          <a:custGeom>
            <a:avLst/>
            <a:gdLst>
              <a:gd name="connsiteX0" fmla="*/ 1576991 w 5038078"/>
              <a:gd name="connsiteY0" fmla="*/ 210 h 1238015"/>
              <a:gd name="connsiteX1" fmla="*/ 3403320 w 5038078"/>
              <a:gd name="connsiteY1" fmla="*/ 272125 h 1238015"/>
              <a:gd name="connsiteX2" fmla="*/ 4672870 w 5038078"/>
              <a:gd name="connsiteY2" fmla="*/ 693604 h 1238015"/>
              <a:gd name="connsiteX3" fmla="*/ 5038078 w 5038078"/>
              <a:gd name="connsiteY3" fmla="*/ 795929 h 1238015"/>
              <a:gd name="connsiteX4" fmla="*/ 5038078 w 5038078"/>
              <a:gd name="connsiteY4" fmla="*/ 1238015 h 1238015"/>
              <a:gd name="connsiteX5" fmla="*/ 0 w 5038078"/>
              <a:gd name="connsiteY5" fmla="*/ 1238015 h 1238015"/>
              <a:gd name="connsiteX6" fmla="*/ 19230 w 5038078"/>
              <a:gd name="connsiteY6" fmla="*/ 1159819 h 1238015"/>
              <a:gd name="connsiteX7" fmla="*/ 382219 w 5038078"/>
              <a:gd name="connsiteY7" fmla="*/ 334180 h 1238015"/>
              <a:gd name="connsiteX8" fmla="*/ 1315784 w 5038078"/>
              <a:gd name="connsiteY8" fmla="*/ 1388 h 1238015"/>
              <a:gd name="connsiteX9" fmla="*/ 1576991 w 5038078"/>
              <a:gd name="connsiteY9" fmla="*/ 210 h 1238015"/>
              <a:gd name="connsiteX0" fmla="*/ 0 w 5129518"/>
              <a:gd name="connsiteY0" fmla="*/ 1237805 h 1329245"/>
              <a:gd name="connsiteX1" fmla="*/ 19230 w 5129518"/>
              <a:gd name="connsiteY1" fmla="*/ 1159609 h 1329245"/>
              <a:gd name="connsiteX2" fmla="*/ 382219 w 5129518"/>
              <a:gd name="connsiteY2" fmla="*/ 333970 h 1329245"/>
              <a:gd name="connsiteX3" fmla="*/ 1315784 w 5129518"/>
              <a:gd name="connsiteY3" fmla="*/ 1178 h 1329245"/>
              <a:gd name="connsiteX4" fmla="*/ 1576991 w 5129518"/>
              <a:gd name="connsiteY4" fmla="*/ 0 h 1329245"/>
              <a:gd name="connsiteX5" fmla="*/ 3403320 w 5129518"/>
              <a:gd name="connsiteY5" fmla="*/ 271915 h 1329245"/>
              <a:gd name="connsiteX6" fmla="*/ 4672870 w 5129518"/>
              <a:gd name="connsiteY6" fmla="*/ 693394 h 1329245"/>
              <a:gd name="connsiteX7" fmla="*/ 5038078 w 5129518"/>
              <a:gd name="connsiteY7" fmla="*/ 795719 h 1329245"/>
              <a:gd name="connsiteX8" fmla="*/ 5129518 w 5129518"/>
              <a:gd name="connsiteY8" fmla="*/ 1329245 h 1329245"/>
              <a:gd name="connsiteX0" fmla="*/ 0 w 5129518"/>
              <a:gd name="connsiteY0" fmla="*/ 1237805 h 1329245"/>
              <a:gd name="connsiteX1" fmla="*/ 19230 w 5129518"/>
              <a:gd name="connsiteY1" fmla="*/ 1159609 h 1329245"/>
              <a:gd name="connsiteX2" fmla="*/ 382219 w 5129518"/>
              <a:gd name="connsiteY2" fmla="*/ 333970 h 1329245"/>
              <a:gd name="connsiteX3" fmla="*/ 1315784 w 5129518"/>
              <a:gd name="connsiteY3" fmla="*/ 1178 h 1329245"/>
              <a:gd name="connsiteX4" fmla="*/ 1576991 w 5129518"/>
              <a:gd name="connsiteY4" fmla="*/ 0 h 1329245"/>
              <a:gd name="connsiteX5" fmla="*/ 3403320 w 5129518"/>
              <a:gd name="connsiteY5" fmla="*/ 271915 h 1329245"/>
              <a:gd name="connsiteX6" fmla="*/ 4672870 w 5129518"/>
              <a:gd name="connsiteY6" fmla="*/ 693394 h 1329245"/>
              <a:gd name="connsiteX7" fmla="*/ 5038078 w 5129518"/>
              <a:gd name="connsiteY7" fmla="*/ 795719 h 1329245"/>
              <a:gd name="connsiteX8" fmla="*/ 5129518 w 5129518"/>
              <a:gd name="connsiteY8" fmla="*/ 1329245 h 1329245"/>
              <a:gd name="connsiteX0" fmla="*/ 0 w 5049689"/>
              <a:gd name="connsiteY0" fmla="*/ 1237805 h 1423588"/>
              <a:gd name="connsiteX1" fmla="*/ 19230 w 5049689"/>
              <a:gd name="connsiteY1" fmla="*/ 1159609 h 1423588"/>
              <a:gd name="connsiteX2" fmla="*/ 382219 w 5049689"/>
              <a:gd name="connsiteY2" fmla="*/ 333970 h 1423588"/>
              <a:gd name="connsiteX3" fmla="*/ 1315784 w 5049689"/>
              <a:gd name="connsiteY3" fmla="*/ 1178 h 1423588"/>
              <a:gd name="connsiteX4" fmla="*/ 1576991 w 5049689"/>
              <a:gd name="connsiteY4" fmla="*/ 0 h 1423588"/>
              <a:gd name="connsiteX5" fmla="*/ 3403320 w 5049689"/>
              <a:gd name="connsiteY5" fmla="*/ 271915 h 1423588"/>
              <a:gd name="connsiteX6" fmla="*/ 4672870 w 5049689"/>
              <a:gd name="connsiteY6" fmla="*/ 693394 h 1423588"/>
              <a:gd name="connsiteX7" fmla="*/ 5038078 w 5049689"/>
              <a:gd name="connsiteY7" fmla="*/ 795719 h 1423588"/>
              <a:gd name="connsiteX8" fmla="*/ 5049689 w 5049689"/>
              <a:gd name="connsiteY8" fmla="*/ 1423588 h 1423588"/>
              <a:gd name="connsiteX0" fmla="*/ 0 w 5038078"/>
              <a:gd name="connsiteY0" fmla="*/ 1237805 h 1237805"/>
              <a:gd name="connsiteX1" fmla="*/ 19230 w 5038078"/>
              <a:gd name="connsiteY1" fmla="*/ 1159609 h 1237805"/>
              <a:gd name="connsiteX2" fmla="*/ 382219 w 5038078"/>
              <a:gd name="connsiteY2" fmla="*/ 333970 h 1237805"/>
              <a:gd name="connsiteX3" fmla="*/ 1315784 w 5038078"/>
              <a:gd name="connsiteY3" fmla="*/ 1178 h 1237805"/>
              <a:gd name="connsiteX4" fmla="*/ 1576991 w 5038078"/>
              <a:gd name="connsiteY4" fmla="*/ 0 h 1237805"/>
              <a:gd name="connsiteX5" fmla="*/ 3403320 w 5038078"/>
              <a:gd name="connsiteY5" fmla="*/ 271915 h 1237805"/>
              <a:gd name="connsiteX6" fmla="*/ 4672870 w 5038078"/>
              <a:gd name="connsiteY6" fmla="*/ 693394 h 1237805"/>
              <a:gd name="connsiteX7" fmla="*/ 5038078 w 5038078"/>
              <a:gd name="connsiteY7" fmla="*/ 795719 h 1237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38078" h="1237805">
                <a:moveTo>
                  <a:pt x="0" y="1237805"/>
                </a:moveTo>
                <a:lnTo>
                  <a:pt x="19230" y="1159609"/>
                </a:lnTo>
                <a:cubicBezTo>
                  <a:pt x="96961" y="850027"/>
                  <a:pt x="191605" y="533778"/>
                  <a:pt x="382219" y="333970"/>
                </a:cubicBezTo>
                <a:cubicBezTo>
                  <a:pt x="619171" y="85526"/>
                  <a:pt x="977934" y="5774"/>
                  <a:pt x="1315784" y="1178"/>
                </a:cubicBezTo>
                <a:lnTo>
                  <a:pt x="1576991" y="0"/>
                </a:lnTo>
                <a:cubicBezTo>
                  <a:pt x="2190813" y="3698"/>
                  <a:pt x="2830589" y="57744"/>
                  <a:pt x="3403320" y="271915"/>
                </a:cubicBezTo>
                <a:cubicBezTo>
                  <a:pt x="3828046" y="430728"/>
                  <a:pt x="4248519" y="568281"/>
                  <a:pt x="4672870" y="693394"/>
                </a:cubicBezTo>
                <a:lnTo>
                  <a:pt x="5038078" y="795719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2693279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FECEEFB-564E-394B-896A-730BC9119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MO" dirty="0">
                <a:latin typeface="PingFang SC Light" panose="020B0300000000000000" pitchFamily="34" charset="-122"/>
                <a:ea typeface="PingFang SC Light" panose="020B0300000000000000" pitchFamily="34" charset="-122"/>
              </a:rPr>
              <a:t>AR </a:t>
            </a:r>
            <a:r>
              <a:rPr lang="zh-TW" altLang="zh-MO" dirty="0">
                <a:latin typeface="PingFang SC Light" panose="020B0300000000000000" pitchFamily="34" charset="-122"/>
                <a:ea typeface="PingFang SC Light" panose="020B0300000000000000" pitchFamily="34" charset="-122"/>
              </a:rPr>
              <a:t>擴增實境</a:t>
            </a:r>
            <a:br>
              <a:rPr lang="zh-TW" altLang="zh-MO" dirty="0"/>
            </a:br>
            <a:endParaRPr kumimoji="1" lang="zh-MO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E34CB69-3B5C-DE4C-A95D-CE3372C53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518" y="2286000"/>
            <a:ext cx="8260976" cy="3818083"/>
          </a:xfrm>
        </p:spPr>
        <p:txBody>
          <a:bodyPr/>
          <a:lstStyle/>
          <a:p>
            <a:pPr fontAlgn="base"/>
            <a:r>
              <a:rPr lang="zh-TW" altLang="zh-MO" dirty="0"/>
              <a:t>英文全名為</a:t>
            </a:r>
            <a:r>
              <a:rPr lang="en-US" altLang="zh-MO" dirty="0"/>
              <a:t>Augmented Reality</a:t>
            </a:r>
            <a:r>
              <a:rPr lang="zh-TW" altLang="zh-MO" dirty="0"/>
              <a:t>，指的是透過攝影機的影像畫面結合某種辨識技術，來讓螢幕中的現實場景擴增出虛擬的物件並與之互動的技術，你會同時看到真實世界與虛擬同時並存的內容。</a:t>
            </a:r>
          </a:p>
          <a:p>
            <a:endParaRPr kumimoji="1" lang="zh-MO" altLang="en-US" dirty="0"/>
          </a:p>
        </p:txBody>
      </p:sp>
    </p:spTree>
    <p:extLst>
      <p:ext uri="{BB962C8B-B14F-4D97-AF65-F5344CB8AC3E}">
        <p14:creationId xmlns:p14="http://schemas.microsoft.com/office/powerpoint/2010/main" val="32572915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A6EF5A53-0A64-4CA5-B9C7-1CB97CB5C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18382" y="6244836"/>
            <a:ext cx="3025617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34ABFBEA-4EB0-4D02-A2C0-1733CD3D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88126"/>
            <a:ext cx="336369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19E083F6-57F4-487B-A766-EA0462B1E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2094" y="6144069"/>
            <a:ext cx="3313703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6F9A986B-0B05-431F-B526-0C837404E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5626E3C8-57C0-3F40-A9E7-FD0D1C02AE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460" r="-1" b="-1"/>
          <a:stretch/>
        </p:blipFill>
        <p:spPr>
          <a:xfrm>
            <a:off x="20" y="10"/>
            <a:ext cx="8872514" cy="6155382"/>
          </a:xfrm>
          <a:custGeom>
            <a:avLst/>
            <a:gdLst/>
            <a:ahLst/>
            <a:cxnLst/>
            <a:rect l="l" t="t" r="r" b="b"/>
            <a:pathLst>
              <a:path w="11830046" h="6155392">
                <a:moveTo>
                  <a:pt x="0" y="0"/>
                </a:moveTo>
                <a:lnTo>
                  <a:pt x="11518149" y="0"/>
                </a:lnTo>
                <a:lnTo>
                  <a:pt x="11638275" y="361404"/>
                </a:lnTo>
                <a:cubicBezTo>
                  <a:pt x="11780780" y="778729"/>
                  <a:pt x="11840345" y="1164721"/>
                  <a:pt x="11828603" y="1523755"/>
                </a:cubicBezTo>
                <a:cubicBezTo>
                  <a:pt x="11821557" y="1739177"/>
                  <a:pt x="11788839" y="1944894"/>
                  <a:pt x="11732961" y="2141850"/>
                </a:cubicBezTo>
                <a:cubicBezTo>
                  <a:pt x="11509600" y="2929364"/>
                  <a:pt x="10915622" y="3576041"/>
                  <a:pt x="10111213" y="4140062"/>
                </a:cubicBezTo>
                <a:cubicBezTo>
                  <a:pt x="9306800" y="4704080"/>
                  <a:pt x="8291952" y="5185442"/>
                  <a:pt x="7226860" y="5642327"/>
                </a:cubicBezTo>
                <a:cubicBezTo>
                  <a:pt x="4751605" y="6704427"/>
                  <a:pt x="2648139" y="5951083"/>
                  <a:pt x="422679" y="4891481"/>
                </a:cubicBezTo>
                <a:lnTo>
                  <a:pt x="0" y="4687206"/>
                </a:lnTo>
                <a:close/>
              </a:path>
            </a:pathLst>
          </a:custGeom>
        </p:spPr>
      </p:pic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9FDB4A90-444F-4FED-A1DB-1CEBA12DA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360896" y="-1360896"/>
            <a:ext cx="6255871" cy="8977663"/>
          </a:xfrm>
          <a:custGeom>
            <a:avLst/>
            <a:gdLst>
              <a:gd name="connsiteX0" fmla="*/ 0 w 6255871"/>
              <a:gd name="connsiteY0" fmla="*/ 11970217 h 11970217"/>
              <a:gd name="connsiteX1" fmla="*/ 0 w 6255871"/>
              <a:gd name="connsiteY1" fmla="*/ 0 h 11970217"/>
              <a:gd name="connsiteX2" fmla="*/ 282783 w 6255871"/>
              <a:gd name="connsiteY2" fmla="*/ 19665 h 11970217"/>
              <a:gd name="connsiteX3" fmla="*/ 700936 w 6255871"/>
              <a:gd name="connsiteY3" fmla="*/ 87821 h 11970217"/>
              <a:gd name="connsiteX4" fmla="*/ 3466557 w 6255871"/>
              <a:gd name="connsiteY4" fmla="*/ 1759189 h 11970217"/>
              <a:gd name="connsiteX5" fmla="*/ 5545764 w 6255871"/>
              <a:gd name="connsiteY5" fmla="*/ 4731792 h 11970217"/>
              <a:gd name="connsiteX6" fmla="*/ 4506557 w 6255871"/>
              <a:gd name="connsiteY6" fmla="*/ 11744154 h 11970217"/>
              <a:gd name="connsiteX7" fmla="*/ 4359834 w 6255871"/>
              <a:gd name="connsiteY7" fmla="*/ 11970217 h 11970217"/>
              <a:gd name="connsiteX0" fmla="*/ 0 w 6255871"/>
              <a:gd name="connsiteY0" fmla="*/ 0 h 12061657"/>
              <a:gd name="connsiteX1" fmla="*/ 282783 w 6255871"/>
              <a:gd name="connsiteY1" fmla="*/ 19665 h 12061657"/>
              <a:gd name="connsiteX2" fmla="*/ 700936 w 6255871"/>
              <a:gd name="connsiteY2" fmla="*/ 87821 h 12061657"/>
              <a:gd name="connsiteX3" fmla="*/ 3466557 w 6255871"/>
              <a:gd name="connsiteY3" fmla="*/ 1759189 h 12061657"/>
              <a:gd name="connsiteX4" fmla="*/ 5545764 w 6255871"/>
              <a:gd name="connsiteY4" fmla="*/ 4731792 h 12061657"/>
              <a:gd name="connsiteX5" fmla="*/ 4506557 w 6255871"/>
              <a:gd name="connsiteY5" fmla="*/ 11744154 h 12061657"/>
              <a:gd name="connsiteX6" fmla="*/ 4359834 w 6255871"/>
              <a:gd name="connsiteY6" fmla="*/ 11970217 h 12061657"/>
              <a:gd name="connsiteX7" fmla="*/ 91440 w 6255871"/>
              <a:gd name="connsiteY7" fmla="*/ 12061657 h 12061657"/>
              <a:gd name="connsiteX0" fmla="*/ 0 w 6255871"/>
              <a:gd name="connsiteY0" fmla="*/ 0 h 11970217"/>
              <a:gd name="connsiteX1" fmla="*/ 282783 w 6255871"/>
              <a:gd name="connsiteY1" fmla="*/ 19665 h 11970217"/>
              <a:gd name="connsiteX2" fmla="*/ 700936 w 6255871"/>
              <a:gd name="connsiteY2" fmla="*/ 87821 h 11970217"/>
              <a:gd name="connsiteX3" fmla="*/ 3466557 w 6255871"/>
              <a:gd name="connsiteY3" fmla="*/ 1759189 h 11970217"/>
              <a:gd name="connsiteX4" fmla="*/ 5545764 w 6255871"/>
              <a:gd name="connsiteY4" fmla="*/ 4731792 h 11970217"/>
              <a:gd name="connsiteX5" fmla="*/ 4506557 w 6255871"/>
              <a:gd name="connsiteY5" fmla="*/ 11744154 h 11970217"/>
              <a:gd name="connsiteX6" fmla="*/ 4359834 w 6255871"/>
              <a:gd name="connsiteY6" fmla="*/ 11970217 h 11970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55871" h="11970217">
                <a:moveTo>
                  <a:pt x="0" y="0"/>
                </a:moveTo>
                <a:lnTo>
                  <a:pt x="282783" y="19665"/>
                </a:lnTo>
                <a:cubicBezTo>
                  <a:pt x="425307" y="36201"/>
                  <a:pt x="564637" y="59028"/>
                  <a:pt x="700936" y="87821"/>
                </a:cubicBezTo>
                <a:cubicBezTo>
                  <a:pt x="1790894" y="318016"/>
                  <a:pt x="2685925" y="930167"/>
                  <a:pt x="3466557" y="1759189"/>
                </a:cubicBezTo>
                <a:cubicBezTo>
                  <a:pt x="4247185" y="2588214"/>
                  <a:pt x="4913414" y="3634112"/>
                  <a:pt x="5545764" y="4731792"/>
                </a:cubicBezTo>
                <a:cubicBezTo>
                  <a:pt x="7015762" y="7282780"/>
                  <a:pt x="5973097" y="9450603"/>
                  <a:pt x="4506557" y="11744154"/>
                </a:cubicBezTo>
                <a:lnTo>
                  <a:pt x="4359834" y="11970217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B5C6ED4A-1DC0-4DF6-9DE2-AF07AA3E6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43723" y="5135374"/>
            <a:ext cx="2200276" cy="1722625"/>
          </a:xfrm>
          <a:custGeom>
            <a:avLst/>
            <a:gdLst>
              <a:gd name="connsiteX0" fmla="*/ 1162193 w 4337539"/>
              <a:gd name="connsiteY0" fmla="*/ 710 h 5817436"/>
              <a:gd name="connsiteX1" fmla="*/ 1585945 w 4337539"/>
              <a:gd name="connsiteY1" fmla="*/ 47742 h 5817436"/>
              <a:gd name="connsiteX2" fmla="*/ 2955874 w 4337539"/>
              <a:gd name="connsiteY2" fmla="*/ 845238 h 5817436"/>
              <a:gd name="connsiteX3" fmla="*/ 3985793 w 4337539"/>
              <a:gd name="connsiteY3" fmla="*/ 2263621 h 5817436"/>
              <a:gd name="connsiteX4" fmla="*/ 3471030 w 4337539"/>
              <a:gd name="connsiteY4" fmla="*/ 5609583 h 5817436"/>
              <a:gd name="connsiteX5" fmla="*/ 3330983 w 4337539"/>
              <a:gd name="connsiteY5" fmla="*/ 5817436 h 5817436"/>
              <a:gd name="connsiteX6" fmla="*/ 0 w 4337539"/>
              <a:gd name="connsiteY6" fmla="*/ 5817436 h 5817436"/>
              <a:gd name="connsiteX7" fmla="*/ 0 w 4337539"/>
              <a:gd name="connsiteY7" fmla="*/ 181400 h 5817436"/>
              <a:gd name="connsiteX8" fmla="*/ 365311 w 4337539"/>
              <a:gd name="connsiteY8" fmla="*/ 94304 h 5817436"/>
              <a:gd name="connsiteX9" fmla="*/ 1162193 w 4337539"/>
              <a:gd name="connsiteY9" fmla="*/ 710 h 5817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37539" h="5817436">
                <a:moveTo>
                  <a:pt x="1162193" y="710"/>
                </a:moveTo>
                <a:cubicBezTo>
                  <a:pt x="1309881" y="4175"/>
                  <a:pt x="1450916" y="20264"/>
                  <a:pt x="1585945" y="47742"/>
                </a:cubicBezTo>
                <a:cubicBezTo>
                  <a:pt x="2125847" y="157580"/>
                  <a:pt x="2569194" y="449669"/>
                  <a:pt x="2955874" y="845238"/>
                </a:cubicBezTo>
                <a:cubicBezTo>
                  <a:pt x="3342552" y="1240809"/>
                  <a:pt x="3672563" y="1739861"/>
                  <a:pt x="3985793" y="2263621"/>
                </a:cubicBezTo>
                <a:cubicBezTo>
                  <a:pt x="4713945" y="3480830"/>
                  <a:pt x="4197469" y="4515211"/>
                  <a:pt x="3471030" y="5609583"/>
                </a:cubicBezTo>
                <a:lnTo>
                  <a:pt x="3330983" y="5817436"/>
                </a:lnTo>
                <a:lnTo>
                  <a:pt x="0" y="5817436"/>
                </a:lnTo>
                <a:lnTo>
                  <a:pt x="0" y="181400"/>
                </a:lnTo>
                <a:lnTo>
                  <a:pt x="365311" y="94304"/>
                </a:lnTo>
                <a:cubicBezTo>
                  <a:pt x="651420" y="24227"/>
                  <a:pt x="916047" y="-5064"/>
                  <a:pt x="1162193" y="71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26F81B3C-E32B-45E2-94F5-55BBCB49B5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054122" y="4933950"/>
            <a:ext cx="2089877" cy="1924048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  <a:gd name="connsiteX0" fmla="*/ 0 w 1085312"/>
              <a:gd name="connsiteY0" fmla="*/ 0 h 2441440"/>
              <a:gd name="connsiteX1" fmla="*/ 53089 w 1085312"/>
              <a:gd name="connsiteY1" fmla="*/ 4542 h 2441440"/>
              <a:gd name="connsiteX2" fmla="*/ 790077 w 1085312"/>
              <a:gd name="connsiteY2" fmla="*/ 872756 h 2441440"/>
              <a:gd name="connsiteX3" fmla="*/ 1085252 w 1085312"/>
              <a:gd name="connsiteY3" fmla="*/ 1943649 h 2441440"/>
              <a:gd name="connsiteX4" fmla="*/ 1064832 w 1085312"/>
              <a:gd name="connsiteY4" fmla="*/ 2198094 h 2441440"/>
              <a:gd name="connsiteX5" fmla="*/ 1043734 w 1085312"/>
              <a:gd name="connsiteY5" fmla="*/ 2315675 h 2441440"/>
              <a:gd name="connsiteX6" fmla="*/ 59456 w 1085312"/>
              <a:gd name="connsiteY6" fmla="*/ 2441440 h 2441440"/>
              <a:gd name="connsiteX0" fmla="*/ 0 w 1085312"/>
              <a:gd name="connsiteY0" fmla="*/ 0 h 2315675"/>
              <a:gd name="connsiteX1" fmla="*/ 53089 w 1085312"/>
              <a:gd name="connsiteY1" fmla="*/ 4542 h 2315675"/>
              <a:gd name="connsiteX2" fmla="*/ 790077 w 1085312"/>
              <a:gd name="connsiteY2" fmla="*/ 872756 h 2315675"/>
              <a:gd name="connsiteX3" fmla="*/ 1085252 w 1085312"/>
              <a:gd name="connsiteY3" fmla="*/ 1943649 h 2315675"/>
              <a:gd name="connsiteX4" fmla="*/ 1064832 w 1085312"/>
              <a:gd name="connsiteY4" fmla="*/ 2198094 h 2315675"/>
              <a:gd name="connsiteX5" fmla="*/ 1043734 w 1085312"/>
              <a:gd name="connsiteY5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5312" h="2315675">
                <a:moveTo>
                  <a:pt x="0" y="0"/>
                </a:move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43942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A981B55-93C1-6E4C-9FA0-015D74464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altLang="zh-MO"/>
              <a:t>SLAM</a:t>
            </a:r>
            <a:endParaRPr kumimoji="1" lang="zh-MO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A9E7D39-E2CC-1043-80EB-482018E828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312894"/>
            <a:ext cx="7046259" cy="3818083"/>
          </a:xfrm>
        </p:spPr>
        <p:txBody>
          <a:bodyPr/>
          <a:lstStyle/>
          <a:p>
            <a:r>
              <a:rPr lang="x-none" altLang="zh-MO"/>
              <a:t>SLAM</a:t>
            </a:r>
            <a:r>
              <a:rPr lang="zh-TW" altLang="zh-MO" dirty="0"/>
              <a:t>的英文全名是</a:t>
            </a:r>
            <a:r>
              <a:rPr lang="x-none" altLang="zh-MO"/>
              <a:t>Simultaneous localization and mapping</a:t>
            </a:r>
            <a:r>
              <a:rPr lang="zh-TW" altLang="zh-MO" dirty="0"/>
              <a:t>，是指同步定位與地圖構建的一種概念，在與</a:t>
            </a:r>
            <a:r>
              <a:rPr lang="x-none" altLang="zh-MO"/>
              <a:t>AR</a:t>
            </a:r>
            <a:r>
              <a:rPr lang="zh-TW" altLang="zh-MO" dirty="0"/>
              <a:t>的結合上，透過機器識別空間關係後，將虛擬物件建構於真實環境中的平面或地面上。</a:t>
            </a:r>
            <a:br>
              <a:rPr lang="x-none" altLang="zh-MO"/>
            </a:br>
            <a:r>
              <a:rPr lang="zh-TW" altLang="zh-MO" dirty="0"/>
              <a:t>使用方式：將</a:t>
            </a:r>
            <a:r>
              <a:rPr lang="x-none" altLang="zh-MO"/>
              <a:t>AR</a:t>
            </a:r>
            <a:r>
              <a:rPr lang="zh-TW" altLang="zh-MO" dirty="0"/>
              <a:t>效果呈現於平面或地面上</a:t>
            </a:r>
          </a:p>
          <a:p>
            <a:endParaRPr kumimoji="1" lang="zh-MO" altLang="en-US" dirty="0"/>
          </a:p>
        </p:txBody>
      </p:sp>
    </p:spTree>
    <p:extLst>
      <p:ext uri="{BB962C8B-B14F-4D97-AF65-F5344CB8AC3E}">
        <p14:creationId xmlns:p14="http://schemas.microsoft.com/office/powerpoint/2010/main" val="41642921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A981B55-93C1-6E4C-9FA0-015D74464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MO" dirty="0"/>
              <a:t>圖像辨識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A9E7D39-E2CC-1043-80EB-482018E828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312894"/>
            <a:ext cx="7046259" cy="3818083"/>
          </a:xfrm>
        </p:spPr>
        <p:txBody>
          <a:bodyPr>
            <a:normAutofit fontScale="92500" lnSpcReduction="20000"/>
          </a:bodyPr>
          <a:lstStyle/>
          <a:p>
            <a:r>
              <a:rPr lang="zh-TW" altLang="zh-MO" dirty="0"/>
              <a:t>以圖片觸發</a:t>
            </a:r>
            <a:r>
              <a:rPr lang="x-none" altLang="zh-MO"/>
              <a:t>AR</a:t>
            </a:r>
            <a:r>
              <a:rPr lang="zh-TW" altLang="zh-MO" dirty="0"/>
              <a:t>，是目前應用最穩定成熟的一種，系統識別圖像的特徵後，可以呼叫出的</a:t>
            </a:r>
            <a:r>
              <a:rPr lang="x-none" altLang="zh-MO"/>
              <a:t>AR</a:t>
            </a:r>
            <a:r>
              <a:rPr lang="zh-TW" altLang="zh-MO" dirty="0"/>
              <a:t>效果包含：</a:t>
            </a:r>
            <a:r>
              <a:rPr lang="x-none" altLang="zh-MO"/>
              <a:t>3D</a:t>
            </a:r>
            <a:r>
              <a:rPr lang="zh-TW" altLang="zh-MO" dirty="0"/>
              <a:t>虛擬角色、</a:t>
            </a:r>
            <a:r>
              <a:rPr lang="x-none" altLang="zh-MO"/>
              <a:t>3D</a:t>
            </a:r>
            <a:r>
              <a:rPr lang="zh-TW" altLang="zh-MO" dirty="0"/>
              <a:t>物件、圖片、動畫</a:t>
            </a:r>
            <a:r>
              <a:rPr lang="x-none" altLang="zh-MO"/>
              <a:t>…</a:t>
            </a:r>
            <a:r>
              <a:rPr lang="zh-TW" altLang="zh-MO" dirty="0"/>
              <a:t>等等，甚至能將這些效果全部組合在一起呈現出來。只要透過手機</a:t>
            </a:r>
            <a:r>
              <a:rPr lang="x-none" altLang="zh-MO"/>
              <a:t>app</a:t>
            </a:r>
            <a:r>
              <a:rPr lang="zh-TW" altLang="zh-MO" dirty="0"/>
              <a:t>掃描您的圖像，就可以輕易地呼叫出您的</a:t>
            </a:r>
            <a:r>
              <a:rPr lang="x-none" altLang="zh-MO"/>
              <a:t>AR</a:t>
            </a:r>
            <a:r>
              <a:rPr lang="zh-TW" altLang="zh-MO" dirty="0"/>
              <a:t>內容。</a:t>
            </a:r>
            <a:br>
              <a:rPr lang="x-none" altLang="zh-MO"/>
            </a:br>
            <a:r>
              <a:rPr lang="zh-TW" altLang="zh-MO" dirty="0"/>
              <a:t>使用方式：品牌</a:t>
            </a:r>
            <a:r>
              <a:rPr lang="x-none" altLang="zh-MO"/>
              <a:t>logo</a:t>
            </a:r>
            <a:r>
              <a:rPr lang="zh-TW" altLang="zh-MO" dirty="0"/>
              <a:t>、雜誌圖像、明信片、書本內容，這些都適合圖像辨識的</a:t>
            </a:r>
            <a:r>
              <a:rPr lang="x-none" altLang="zh-MO"/>
              <a:t>AR</a:t>
            </a:r>
            <a:r>
              <a:rPr lang="zh-TW" altLang="zh-MO" dirty="0"/>
              <a:t>解決方案。</a:t>
            </a:r>
            <a:endParaRPr kumimoji="1" lang="zh-MO" altLang="en-US" dirty="0"/>
          </a:p>
        </p:txBody>
      </p:sp>
    </p:spTree>
    <p:extLst>
      <p:ext uri="{BB962C8B-B14F-4D97-AF65-F5344CB8AC3E}">
        <p14:creationId xmlns:p14="http://schemas.microsoft.com/office/powerpoint/2010/main" val="12864996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A981B55-93C1-6E4C-9FA0-015D74464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MO" dirty="0"/>
              <a:t>物體辨識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A9E7D39-E2CC-1043-80EB-482018E828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312894"/>
            <a:ext cx="7046259" cy="3818083"/>
          </a:xfrm>
        </p:spPr>
        <p:txBody>
          <a:bodyPr>
            <a:normAutofit/>
          </a:bodyPr>
          <a:lstStyle/>
          <a:p>
            <a:r>
              <a:rPr lang="zh-TW" altLang="zh-MO" dirty="0"/>
              <a:t>系統會識別出立體的物件的特徵，延伸出</a:t>
            </a:r>
            <a:r>
              <a:rPr lang="x-none" altLang="zh-MO"/>
              <a:t>AR</a:t>
            </a:r>
            <a:r>
              <a:rPr lang="zh-TW" altLang="zh-MO" dirty="0"/>
              <a:t>的應用，有別於</a:t>
            </a:r>
            <a:r>
              <a:rPr lang="x-none" altLang="zh-MO"/>
              <a:t>2D</a:t>
            </a:r>
            <a:r>
              <a:rPr lang="zh-TW" altLang="zh-MO" dirty="0"/>
              <a:t>的圖像識別，物體識別可以辨識出</a:t>
            </a:r>
            <a:r>
              <a:rPr lang="x-none" altLang="zh-MO"/>
              <a:t>3D</a:t>
            </a:r>
            <a:r>
              <a:rPr lang="zh-TW" altLang="zh-MO" dirty="0"/>
              <a:t>立體的物體，再去延伸出對應空間的</a:t>
            </a:r>
            <a:r>
              <a:rPr lang="x-none" altLang="zh-MO"/>
              <a:t>AR</a:t>
            </a:r>
            <a:r>
              <a:rPr lang="zh-TW" altLang="zh-MO" dirty="0"/>
              <a:t>內容。</a:t>
            </a:r>
            <a:br>
              <a:rPr lang="x-none" altLang="zh-MO"/>
            </a:br>
            <a:r>
              <a:rPr lang="zh-TW" altLang="zh-MO" dirty="0"/>
              <a:t>使用方式： </a:t>
            </a:r>
            <a:r>
              <a:rPr lang="x-none" altLang="zh-MO"/>
              <a:t>AR</a:t>
            </a:r>
            <a:r>
              <a:rPr lang="zh-TW" altLang="zh-MO" dirty="0"/>
              <a:t>內容在飲料罐或是在玩具周圍出現，例如：賽車繞著瓶罐的周圍移動，那麼你就需要用到物體辨識。 </a:t>
            </a:r>
            <a:endParaRPr kumimoji="1" lang="zh-MO" altLang="en-US" dirty="0"/>
          </a:p>
        </p:txBody>
      </p:sp>
    </p:spTree>
    <p:extLst>
      <p:ext uri="{BB962C8B-B14F-4D97-AF65-F5344CB8AC3E}">
        <p14:creationId xmlns:p14="http://schemas.microsoft.com/office/powerpoint/2010/main" val="21958761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A981B55-93C1-6E4C-9FA0-015D74464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altLang="zh-MO"/>
              <a:t>LBS</a:t>
            </a:r>
            <a:endParaRPr lang="zh-TW" altLang="zh-MO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A9E7D39-E2CC-1043-80EB-482018E828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312894"/>
            <a:ext cx="7046259" cy="3818083"/>
          </a:xfrm>
        </p:spPr>
        <p:txBody>
          <a:bodyPr>
            <a:normAutofit fontScale="92500" lnSpcReduction="20000"/>
          </a:bodyPr>
          <a:lstStyle/>
          <a:p>
            <a:r>
              <a:rPr lang="zh-TW" altLang="zh-MO" dirty="0"/>
              <a:t>LBS適地性服務的英文全名為</a:t>
            </a:r>
            <a:r>
              <a:rPr lang="x-none" altLang="zh-MO"/>
              <a:t>Location Based Service</a:t>
            </a:r>
            <a:r>
              <a:rPr lang="zh-TW" altLang="zh-MO" dirty="0"/>
              <a:t>，是透過</a:t>
            </a:r>
            <a:r>
              <a:rPr lang="x-none" altLang="zh-MO"/>
              <a:t>GPS</a:t>
            </a:r>
            <a:r>
              <a:rPr lang="zh-TW" altLang="zh-MO" dirty="0"/>
              <a:t>、</a:t>
            </a:r>
            <a:r>
              <a:rPr lang="x-none" altLang="zh-MO"/>
              <a:t>WIFI</a:t>
            </a:r>
            <a:r>
              <a:rPr lang="zh-TW" altLang="zh-MO" dirty="0"/>
              <a:t>、藍芽等等定位方式，來推送給使用者所在位置相呼應的服務。比方說車站內的室內導航，或是根據停留的位置推送促銷店家優惠，而在</a:t>
            </a:r>
            <a:r>
              <a:rPr lang="x-none" altLang="zh-MO"/>
              <a:t>LBS</a:t>
            </a:r>
            <a:r>
              <a:rPr lang="zh-TW" altLang="zh-MO" dirty="0"/>
              <a:t>和</a:t>
            </a:r>
            <a:r>
              <a:rPr lang="x-none" altLang="zh-MO"/>
              <a:t>AR</a:t>
            </a:r>
            <a:r>
              <a:rPr lang="zh-TW" altLang="zh-MO" dirty="0"/>
              <a:t>的結合上，常用於觀光導覽或是尋寶。</a:t>
            </a:r>
            <a:br>
              <a:rPr lang="x-none" altLang="zh-MO"/>
            </a:br>
            <a:r>
              <a:rPr lang="zh-TW" altLang="zh-MO" dirty="0"/>
              <a:t>使用方式：類似</a:t>
            </a:r>
            <a:r>
              <a:rPr lang="x-none" altLang="zh-MO"/>
              <a:t>Pokemon GO</a:t>
            </a:r>
            <a:r>
              <a:rPr lang="zh-TW" altLang="zh-MO" dirty="0"/>
              <a:t>的任務，達成群聚、導客的效果，或是觀光地區的適地性導覽解說。</a:t>
            </a:r>
          </a:p>
        </p:txBody>
      </p:sp>
    </p:spTree>
    <p:extLst>
      <p:ext uri="{BB962C8B-B14F-4D97-AF65-F5344CB8AC3E}">
        <p14:creationId xmlns:p14="http://schemas.microsoft.com/office/powerpoint/2010/main" val="2445585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A981B55-93C1-6E4C-9FA0-015D74464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MO" dirty="0"/>
              <a:t>臉部辨識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A9E7D39-E2CC-1043-80EB-482018E828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312894"/>
            <a:ext cx="7046259" cy="3818083"/>
          </a:xfrm>
        </p:spPr>
        <p:txBody>
          <a:bodyPr>
            <a:normAutofit/>
          </a:bodyPr>
          <a:lstStyle/>
          <a:p>
            <a:r>
              <a:rPr lang="zh-TW" altLang="zh-MO" dirty="0"/>
              <a:t>臉部辨識和圖像辨識一樣，是目前較成熟的辨識技術，透過系統識別出臉部的特徵，如眉毛、嘴巴、鼻子等等，結合</a:t>
            </a:r>
            <a:r>
              <a:rPr lang="x-none" altLang="zh-MO"/>
              <a:t>AR</a:t>
            </a:r>
            <a:r>
              <a:rPr lang="zh-TW" altLang="zh-MO" dirty="0"/>
              <a:t>可以戴上各種</a:t>
            </a:r>
            <a:r>
              <a:rPr lang="x-none" altLang="zh-MO"/>
              <a:t>kuso</a:t>
            </a:r>
            <a:r>
              <a:rPr lang="zh-TW" altLang="zh-MO" dirty="0"/>
              <a:t>的裝扮或</a:t>
            </a:r>
            <a:r>
              <a:rPr lang="x-none" altLang="zh-MO"/>
              <a:t>cosplay</a:t>
            </a:r>
            <a:r>
              <a:rPr lang="zh-TW" altLang="zh-MO" dirty="0"/>
              <a:t>扮演虛擬角色。</a:t>
            </a:r>
            <a:br>
              <a:rPr lang="x-none" altLang="zh-MO"/>
            </a:br>
            <a:r>
              <a:rPr lang="zh-TW" altLang="zh-MO" dirty="0"/>
              <a:t>使用方式：戴上帽子、眼鏡</a:t>
            </a:r>
            <a:r>
              <a:rPr lang="x-none" altLang="zh-MO"/>
              <a:t>…</a:t>
            </a:r>
            <a:r>
              <a:rPr lang="zh-TW" altLang="zh-MO" dirty="0"/>
              <a:t>等等，或是打開嘴巴時有動畫以及各種娛樂效果。</a:t>
            </a:r>
          </a:p>
        </p:txBody>
      </p:sp>
    </p:spTree>
    <p:extLst>
      <p:ext uri="{BB962C8B-B14F-4D97-AF65-F5344CB8AC3E}">
        <p14:creationId xmlns:p14="http://schemas.microsoft.com/office/powerpoint/2010/main" val="18617603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9C5C8D2-7A66-144C-975B-3BCE5A0A6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MO" dirty="0"/>
              <a:t>3D</a:t>
            </a:r>
            <a:r>
              <a:rPr kumimoji="1" lang="zh-MO" altLang="en-US" dirty="0"/>
              <a:t> </a:t>
            </a:r>
            <a:r>
              <a:rPr kumimoji="1" lang="en-US" altLang="zh-MO" dirty="0"/>
              <a:t>SCAN</a:t>
            </a:r>
            <a:endParaRPr kumimoji="1" lang="zh-MO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4751A32-4EBB-DF46-AFF5-44FA393E3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339788"/>
            <a:ext cx="6822141" cy="3818083"/>
          </a:xfrm>
        </p:spPr>
        <p:txBody>
          <a:bodyPr/>
          <a:lstStyle/>
          <a:p>
            <a:r>
              <a:rPr kumimoji="1" lang="en-US" altLang="zh-MO" dirty="0">
                <a:hlinkClick r:id="rId2"/>
              </a:rPr>
              <a:t>https://www.youtube.com/watch?v=qZY6y1IVIfw&amp;ab_channel=laanlabs</a:t>
            </a:r>
            <a:endParaRPr kumimoji="1" lang="en-US" altLang="zh-MO" dirty="0"/>
          </a:p>
          <a:p>
            <a:endParaRPr kumimoji="1" lang="zh-MO" altLang="en-US" dirty="0"/>
          </a:p>
        </p:txBody>
      </p:sp>
    </p:spTree>
    <p:extLst>
      <p:ext uri="{BB962C8B-B14F-4D97-AF65-F5344CB8AC3E}">
        <p14:creationId xmlns:p14="http://schemas.microsoft.com/office/powerpoint/2010/main" val="33312693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A691668-817D-FC46-A2D6-7E9D6A9C2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MO" dirty="0"/>
              <a:t>Game</a:t>
            </a:r>
            <a:endParaRPr kumimoji="1" lang="zh-MO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3F44952-A32E-694F-8A36-68231C3031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304811"/>
            <a:ext cx="6696635" cy="3818083"/>
          </a:xfrm>
        </p:spPr>
        <p:txBody>
          <a:bodyPr/>
          <a:lstStyle/>
          <a:p>
            <a:r>
              <a:rPr lang="en-US" altLang="zh-MO" dirty="0">
                <a:hlinkClick r:id="rId2"/>
              </a:rPr>
              <a:t>https://youtu.be/f2mCqUSDCJE</a:t>
            </a:r>
            <a:endParaRPr lang="en-US" altLang="zh-MO" dirty="0"/>
          </a:p>
          <a:p>
            <a:r>
              <a:rPr kumimoji="1" lang="en-US" altLang="zh-MO" dirty="0">
                <a:hlinkClick r:id="rId3"/>
              </a:rPr>
              <a:t>https://www.youtube.com/watch?v=vw4tTF5u0l4&amp;ab_channel=KyodoNewsPlus</a:t>
            </a:r>
            <a:endParaRPr kumimoji="1" lang="en-US" altLang="zh-MO" dirty="0"/>
          </a:p>
          <a:p>
            <a:endParaRPr kumimoji="1" lang="zh-MO" altLang="en-US" dirty="0"/>
          </a:p>
        </p:txBody>
      </p:sp>
    </p:spTree>
    <p:extLst>
      <p:ext uri="{BB962C8B-B14F-4D97-AF65-F5344CB8AC3E}">
        <p14:creationId xmlns:p14="http://schemas.microsoft.com/office/powerpoint/2010/main" val="36242854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一張含有 室內, 頭盔 的圖片&#10;&#10;自動產生的描述">
            <a:extLst>
              <a:ext uri="{FF2B5EF4-FFF2-40B4-BE49-F238E27FC236}">
                <a16:creationId xmlns:a16="http://schemas.microsoft.com/office/drawing/2014/main" id="{E9DE62A0-ABCC-E945-92F7-A1E2F9B0EB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53" r="7021" b="2"/>
          <a:stretch/>
        </p:blipFill>
        <p:spPr>
          <a:xfrm>
            <a:off x="4087896" y="3263116"/>
            <a:ext cx="5056104" cy="3594884"/>
          </a:xfrm>
          <a:prstGeom prst="rect">
            <a:avLst/>
          </a:prstGeom>
        </p:spPr>
      </p:pic>
      <p:pic>
        <p:nvPicPr>
          <p:cNvPr id="5" name="內容版面配置區 4" descr="一張含有 個人, 室內, 音樂 的圖片&#10;&#10;自動產生的描述">
            <a:extLst>
              <a:ext uri="{FF2B5EF4-FFF2-40B4-BE49-F238E27FC236}">
                <a16:creationId xmlns:a16="http://schemas.microsoft.com/office/drawing/2014/main" id="{D3CA1884-5C2F-B243-A196-6DE540796D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3658" b="2"/>
          <a:stretch/>
        </p:blipFill>
        <p:spPr>
          <a:xfrm>
            <a:off x="1315747" y="10"/>
            <a:ext cx="5070673" cy="3920034"/>
          </a:xfrm>
          <a:custGeom>
            <a:avLst/>
            <a:gdLst/>
            <a:ahLst/>
            <a:cxnLst/>
            <a:rect l="l" t="t" r="r" b="b"/>
            <a:pathLst>
              <a:path w="4113440" h="3920044">
                <a:moveTo>
                  <a:pt x="0" y="0"/>
                </a:moveTo>
                <a:lnTo>
                  <a:pt x="4113440" y="0"/>
                </a:lnTo>
                <a:lnTo>
                  <a:pt x="4113440" y="3103224"/>
                </a:lnTo>
                <a:lnTo>
                  <a:pt x="2157388" y="3103224"/>
                </a:lnTo>
                <a:lnTo>
                  <a:pt x="2157388" y="3920044"/>
                </a:lnTo>
                <a:lnTo>
                  <a:pt x="0" y="3920044"/>
                </a:lnTo>
                <a:close/>
              </a:path>
            </a:pathLst>
          </a:cu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806692FB-8FCB-4B46-A077-B6132E789B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7070" y="160868"/>
            <a:ext cx="2516279" cy="2941382"/>
          </a:xfrm>
          <a:prstGeom prst="rect">
            <a:avLst/>
          </a:prstGeom>
          <a:solidFill>
            <a:srgbClr val="C34D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0FC960A-022A-4742-832C-FCE8ABEAB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649" y="4069977"/>
            <a:ext cx="1074446" cy="2019928"/>
          </a:xfrm>
          <a:prstGeom prst="rect">
            <a:avLst/>
          </a:prstGeom>
          <a:solidFill>
            <a:srgbClr val="C34D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圖片 8" descr="一張含有 個人 的圖片&#10;&#10;自動產生的描述">
            <a:extLst>
              <a:ext uri="{FF2B5EF4-FFF2-40B4-BE49-F238E27FC236}">
                <a16:creationId xmlns:a16="http://schemas.microsoft.com/office/drawing/2014/main" id="{AD7FE0B9-9089-894D-A90C-0E7115E0E93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6159" b="-5"/>
          <a:stretch/>
        </p:blipFill>
        <p:spPr>
          <a:xfrm>
            <a:off x="1315747" y="4069977"/>
            <a:ext cx="2651498" cy="2019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5368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4FD0430-AF08-614D-B93A-AA7CC0B765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MO" dirty="0">
                <a:hlinkClick r:id="rId2"/>
              </a:rPr>
              <a:t>https://youtu.be/V8c3pDKdHEc</a:t>
            </a:r>
            <a:endParaRPr kumimoji="1" lang="en-US" altLang="zh-MO" dirty="0"/>
          </a:p>
          <a:p>
            <a:pPr marL="0" indent="0">
              <a:buNone/>
            </a:pPr>
            <a:endParaRPr kumimoji="1" lang="zh-MO" altLang="en-US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729B8CC4-94A1-B14F-B3F6-7911BD3D9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</p:spPr>
        <p:txBody>
          <a:bodyPr/>
          <a:lstStyle/>
          <a:p>
            <a:r>
              <a:rPr kumimoji="1" lang="en-US" altLang="zh-MO" dirty="0"/>
              <a:t>HOLOLENS</a:t>
            </a:r>
            <a:r>
              <a:rPr kumimoji="1" lang="zh-MO" altLang="en-US" dirty="0"/>
              <a:t> </a:t>
            </a:r>
            <a:r>
              <a:rPr kumimoji="1" lang="en-US" altLang="zh-MO" dirty="0"/>
              <a:t>2</a:t>
            </a:r>
            <a:endParaRPr kumimoji="1" lang="zh-MO" altLang="en-US" dirty="0"/>
          </a:p>
        </p:txBody>
      </p:sp>
    </p:spTree>
    <p:extLst>
      <p:ext uri="{BB962C8B-B14F-4D97-AF65-F5344CB8AC3E}">
        <p14:creationId xmlns:p14="http://schemas.microsoft.com/office/powerpoint/2010/main" val="1497667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FECEEFB-564E-394B-896A-730BC9119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MO" dirty="0">
                <a:latin typeface="PingFang TC Light" panose="020B0300000000000000" pitchFamily="34" charset="-120"/>
                <a:ea typeface="PingFang TC Light" panose="020B0300000000000000" pitchFamily="34" charset="-120"/>
              </a:rPr>
              <a:t>VR </a:t>
            </a:r>
            <a:r>
              <a:rPr lang="zh-TW" altLang="zh-MO" dirty="0">
                <a:latin typeface="PingFang TC Light" panose="020B0300000000000000" pitchFamily="34" charset="-120"/>
                <a:ea typeface="PingFang TC Light" panose="020B0300000000000000" pitchFamily="34" charset="-120"/>
              </a:rPr>
              <a:t>虛擬實境</a:t>
            </a:r>
            <a:endParaRPr kumimoji="1" lang="zh-MO" altLang="en-US" dirty="0">
              <a:latin typeface="PingFang TC Light" panose="020B0300000000000000" pitchFamily="34" charset="-120"/>
              <a:ea typeface="PingFang TC Light" panose="020B0300000000000000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E34CB69-3B5C-DE4C-A95D-CE3372C53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518" y="2286000"/>
            <a:ext cx="8260976" cy="3818083"/>
          </a:xfrm>
        </p:spPr>
        <p:txBody>
          <a:bodyPr/>
          <a:lstStyle/>
          <a:p>
            <a:pPr fontAlgn="base"/>
            <a:r>
              <a:rPr lang="zh-TW" altLang="zh-MO" dirty="0"/>
              <a:t>英文全名為</a:t>
            </a:r>
            <a:r>
              <a:rPr lang="en-US" altLang="zh-MO" dirty="0"/>
              <a:t>Virtual Reality</a:t>
            </a:r>
            <a:r>
              <a:rPr lang="zh-TW" altLang="zh-MO" dirty="0"/>
              <a:t>，指的是電腦創造出</a:t>
            </a:r>
            <a:r>
              <a:rPr lang="en-US" altLang="zh-MO" dirty="0"/>
              <a:t>3D</a:t>
            </a:r>
            <a:r>
              <a:rPr lang="zh-TW" altLang="zh-MO" dirty="0"/>
              <a:t>的虛擬空間，一般會搭配頭戴顯示器，使用者不會看到現實環境，完全沉浸在這個虛擬世界中，當使用者移動或動作時，虛擬世界會有對應的回饋，有身歷其境的臨場感。</a:t>
            </a:r>
          </a:p>
          <a:p>
            <a:endParaRPr kumimoji="1" lang="zh-MO" altLang="en-US" dirty="0"/>
          </a:p>
        </p:txBody>
      </p:sp>
    </p:spTree>
    <p:extLst>
      <p:ext uri="{BB962C8B-B14F-4D97-AF65-F5344CB8AC3E}">
        <p14:creationId xmlns:p14="http://schemas.microsoft.com/office/powerpoint/2010/main" val="7276358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05E397A-5566-1A4A-9364-13FDEB5E9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MO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1152D77B-B046-B44E-80DB-C3E2E6E384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29" y="531672"/>
            <a:ext cx="9087341" cy="5794656"/>
          </a:xfrm>
        </p:spPr>
      </p:pic>
    </p:spTree>
    <p:extLst>
      <p:ext uri="{BB962C8B-B14F-4D97-AF65-F5344CB8AC3E}">
        <p14:creationId xmlns:p14="http://schemas.microsoft.com/office/powerpoint/2010/main" val="33626229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0E18FBD-D9B3-CC48-B9B0-FE06B4B00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505" y="753917"/>
            <a:ext cx="10668000" cy="1524000"/>
          </a:xfrm>
        </p:spPr>
        <p:txBody>
          <a:bodyPr>
            <a:normAutofit/>
          </a:bodyPr>
          <a:lstStyle/>
          <a:p>
            <a:r>
              <a:rPr kumimoji="1" lang="zh-MO" altLang="en-US" sz="4000" dirty="0">
                <a:latin typeface="PingFang SC" panose="020B0400000000000000" pitchFamily="34" charset="-122"/>
                <a:ea typeface="PingFang SC" panose="020B0400000000000000" pitchFamily="34" charset="-122"/>
              </a:rPr>
              <a:t>分組討論（</a:t>
            </a:r>
            <a:r>
              <a:rPr kumimoji="1" lang="en-US" altLang="zh-MO" sz="4000" dirty="0">
                <a:latin typeface="PingFang SC" panose="020B0400000000000000" pitchFamily="34" charset="-122"/>
                <a:ea typeface="PingFang SC" panose="020B0400000000000000" pitchFamily="34" charset="-122"/>
              </a:rPr>
              <a:t>10min</a:t>
            </a:r>
            <a:r>
              <a:rPr kumimoji="1" lang="zh-MO" altLang="en-US" sz="4000" dirty="0">
                <a:latin typeface="PingFang SC" panose="020B0400000000000000" pitchFamily="34" charset="-122"/>
                <a:ea typeface="PingFang SC" panose="020B0400000000000000" pitchFamily="34" charset="-122"/>
              </a:rPr>
              <a:t>）及匯報</a:t>
            </a:r>
            <a:r>
              <a:rPr kumimoji="1" lang="en-US" altLang="zh-MO" sz="4000" dirty="0">
                <a:latin typeface="PingFang SC" panose="020B0400000000000000" pitchFamily="34" charset="-122"/>
                <a:ea typeface="PingFang SC" panose="020B0400000000000000" pitchFamily="34" charset="-122"/>
              </a:rPr>
              <a:t>(</a:t>
            </a:r>
            <a:r>
              <a:rPr kumimoji="1" lang="zh-MO" altLang="en-US" sz="4000" dirty="0">
                <a:latin typeface="PingFang SC" panose="020B0400000000000000" pitchFamily="34" charset="-122"/>
                <a:ea typeface="PingFang SC" panose="020B0400000000000000" pitchFamily="34" charset="-122"/>
              </a:rPr>
              <a:t>每組</a:t>
            </a:r>
            <a:r>
              <a:rPr kumimoji="1" lang="en-US" altLang="zh-MO" sz="4000" dirty="0">
                <a:latin typeface="PingFang SC" panose="020B0400000000000000" pitchFamily="34" charset="-122"/>
                <a:ea typeface="PingFang SC" panose="020B0400000000000000" pitchFamily="34" charset="-122"/>
              </a:rPr>
              <a:t>3min)</a:t>
            </a:r>
            <a:endParaRPr kumimoji="1" lang="zh-MO" altLang="en-US" sz="4000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6B68233-7F9A-EE4C-A2A1-57177F5463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505" y="3031834"/>
            <a:ext cx="10668000" cy="38180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zh-MO" altLang="en-US" sz="3600" dirty="0"/>
              <a:t>比較</a:t>
            </a:r>
            <a:r>
              <a:rPr kumimoji="1" lang="en-US" altLang="zh-MO" sz="3600" dirty="0"/>
              <a:t>AR</a:t>
            </a:r>
            <a:r>
              <a:rPr kumimoji="1" lang="zh-MO" altLang="en-US" sz="3600" dirty="0"/>
              <a:t>與</a:t>
            </a:r>
            <a:r>
              <a:rPr kumimoji="1" lang="en-US" altLang="zh-MO" sz="3600" dirty="0"/>
              <a:t>VR</a:t>
            </a:r>
            <a:r>
              <a:rPr kumimoji="1" lang="zh-MO" altLang="en-US" sz="3600" dirty="0"/>
              <a:t>各自的優勢及弱點</a:t>
            </a:r>
            <a:endParaRPr kumimoji="1" lang="en-US" altLang="zh-MO" sz="3600" dirty="0"/>
          </a:p>
        </p:txBody>
      </p:sp>
    </p:spTree>
    <p:extLst>
      <p:ext uri="{BB962C8B-B14F-4D97-AF65-F5344CB8AC3E}">
        <p14:creationId xmlns:p14="http://schemas.microsoft.com/office/powerpoint/2010/main" val="40179037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A799BEB-B8E0-2B4A-B0BF-21CCCA09F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MO" dirty="0"/>
              <a:t>AR</a:t>
            </a:r>
            <a:r>
              <a:rPr kumimoji="1" lang="zh-MO" altLang="en-US" dirty="0"/>
              <a:t> 製作示範及體驗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7055CFA-7892-C34F-8A41-F505A364E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380129"/>
            <a:ext cx="6633882" cy="3818083"/>
          </a:xfrm>
        </p:spPr>
        <p:txBody>
          <a:bodyPr>
            <a:normAutofit lnSpcReduction="10000"/>
          </a:bodyPr>
          <a:lstStyle/>
          <a:p>
            <a:r>
              <a:rPr kumimoji="1" lang="en-US" altLang="zh-MO" dirty="0"/>
              <a:t>EYEJACK</a:t>
            </a:r>
          </a:p>
          <a:p>
            <a:r>
              <a:rPr kumimoji="1" lang="en-US" altLang="zh-MO" dirty="0"/>
              <a:t>EYEJACK</a:t>
            </a:r>
            <a:r>
              <a:rPr kumimoji="1" lang="zh-MO" altLang="en-US" dirty="0"/>
              <a:t> </a:t>
            </a:r>
            <a:r>
              <a:rPr kumimoji="1" lang="en-US" altLang="zh-MO" dirty="0"/>
              <a:t>CREATOR</a:t>
            </a:r>
          </a:p>
          <a:p>
            <a:r>
              <a:rPr kumimoji="1" lang="zh-MO" altLang="en-US" dirty="0"/>
              <a:t>案例：</a:t>
            </a:r>
            <a:r>
              <a:rPr kumimoji="1" lang="en-US" altLang="zh-MO" dirty="0">
                <a:hlinkClick r:id="rId2"/>
              </a:rPr>
              <a:t>https://www.popsciedu.org/2021/02/16/%e8%b3%80%e5%b9%b4%e6%9b%b8%e6%b3%95ar-project%e6%95%99%e5%ad%b8/</a:t>
            </a:r>
            <a:endParaRPr kumimoji="1" lang="en-US" altLang="zh-MO" dirty="0"/>
          </a:p>
          <a:p>
            <a:pPr marL="0" indent="0">
              <a:buNone/>
            </a:pPr>
            <a:endParaRPr kumimoji="1" lang="zh-MO" altLang="en-US" dirty="0"/>
          </a:p>
        </p:txBody>
      </p:sp>
    </p:spTree>
    <p:extLst>
      <p:ext uri="{BB962C8B-B14F-4D97-AF65-F5344CB8AC3E}">
        <p14:creationId xmlns:p14="http://schemas.microsoft.com/office/powerpoint/2010/main" val="88421977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6EF5A53-0A64-4CA5-B9C7-1CB97CB5C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18382" y="6244836"/>
            <a:ext cx="3025617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4ABFBEA-4EB0-4D02-A2C0-1733CD3D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88126"/>
            <a:ext cx="336369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9E083F6-57F4-487B-A766-EA0462B1E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2094" y="6144069"/>
            <a:ext cx="3313703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7A18C9FB-EC4C-4DAE-8F7D-C6E5AF607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A0B0D064-49EC-422C-B83B-1EF0154627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7894621" y="-487379"/>
            <a:ext cx="762001" cy="1736756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7BD10BA-973B-4A2D-B0D3-232F303EE6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5829359"/>
            <a:ext cx="3250405" cy="1028642"/>
            <a:chOff x="7153921" y="5829359"/>
            <a:chExt cx="5038079" cy="1028642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87A88DB-DE70-4706-9273-203D5AD3C6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63906" y="5913098"/>
              <a:ext cx="4228094" cy="944903"/>
            </a:xfrm>
            <a:custGeom>
              <a:avLst/>
              <a:gdLst>
                <a:gd name="connsiteX0" fmla="*/ 1673074 w 4228094"/>
                <a:gd name="connsiteY0" fmla="*/ 230 h 1137038"/>
                <a:gd name="connsiteX1" fmla="*/ 3676781 w 4228094"/>
                <a:gd name="connsiteY1" fmla="*/ 298555 h 1137038"/>
                <a:gd name="connsiteX2" fmla="*/ 4025527 w 4228094"/>
                <a:gd name="connsiteY2" fmla="*/ 425010 h 1137038"/>
                <a:gd name="connsiteX3" fmla="*/ 4228094 w 4228094"/>
                <a:gd name="connsiteY3" fmla="*/ 494088 h 1137038"/>
                <a:gd name="connsiteX4" fmla="*/ 4228094 w 4228094"/>
                <a:gd name="connsiteY4" fmla="*/ 1137038 h 1137038"/>
                <a:gd name="connsiteX5" fmla="*/ 0 w 4228094"/>
                <a:gd name="connsiteY5" fmla="*/ 1137038 h 1137038"/>
                <a:gd name="connsiteX6" fmla="*/ 18109 w 4228094"/>
                <a:gd name="connsiteY6" fmla="*/ 1068877 h 1137038"/>
                <a:gd name="connsiteX7" fmla="*/ 362264 w 4228094"/>
                <a:gd name="connsiteY7" fmla="*/ 366637 h 1137038"/>
                <a:gd name="connsiteX8" fmla="*/ 1386499 w 4228094"/>
                <a:gd name="connsiteY8" fmla="*/ 1522 h 1137038"/>
                <a:gd name="connsiteX9" fmla="*/ 1673074 w 4228094"/>
                <a:gd name="connsiteY9" fmla="*/ 230 h 1137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28094" h="1137038">
                  <a:moveTo>
                    <a:pt x="1673074" y="230"/>
                  </a:moveTo>
                  <a:cubicBezTo>
                    <a:pt x="2346512" y="4287"/>
                    <a:pt x="3048424" y="63583"/>
                    <a:pt x="3676781" y="298555"/>
                  </a:cubicBezTo>
                  <a:cubicBezTo>
                    <a:pt x="3793275" y="342114"/>
                    <a:pt x="3909477" y="384216"/>
                    <a:pt x="4025527" y="425010"/>
                  </a:cubicBezTo>
                  <a:lnTo>
                    <a:pt x="4228094" y="494088"/>
                  </a:lnTo>
                  <a:lnTo>
                    <a:pt x="4228094" y="1137038"/>
                  </a:lnTo>
                  <a:lnTo>
                    <a:pt x="0" y="1137038"/>
                  </a:lnTo>
                  <a:lnTo>
                    <a:pt x="18109" y="1068877"/>
                  </a:lnTo>
                  <a:cubicBezTo>
                    <a:pt x="95047" y="799139"/>
                    <a:pt x="194962" y="542008"/>
                    <a:pt x="362264" y="366637"/>
                  </a:cubicBezTo>
                  <a:cubicBezTo>
                    <a:pt x="622229" y="94062"/>
                    <a:pt x="1015836" y="6565"/>
                    <a:pt x="1386499" y="1522"/>
                  </a:cubicBezTo>
                  <a:cubicBezTo>
                    <a:pt x="1481245" y="198"/>
                    <a:pt x="1576869" y="-349"/>
                    <a:pt x="1673074" y="2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500">
                <a:solidFill>
                  <a:schemeClr val="bg1"/>
                </a:solidFill>
                <a:latin typeface="Avenir Next LT Pro" panose="020B0504020202020204" pitchFamily="34" charset="0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A99C8FD-E836-4A5D-A41C-145B88F0E2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153921" y="5829359"/>
              <a:ext cx="5038078" cy="1028642"/>
            </a:xfrm>
            <a:custGeom>
              <a:avLst/>
              <a:gdLst>
                <a:gd name="connsiteX0" fmla="*/ 1576991 w 5038078"/>
                <a:gd name="connsiteY0" fmla="*/ 210 h 1238015"/>
                <a:gd name="connsiteX1" fmla="*/ 3403320 w 5038078"/>
                <a:gd name="connsiteY1" fmla="*/ 272125 h 1238015"/>
                <a:gd name="connsiteX2" fmla="*/ 4672870 w 5038078"/>
                <a:gd name="connsiteY2" fmla="*/ 693604 h 1238015"/>
                <a:gd name="connsiteX3" fmla="*/ 5038078 w 5038078"/>
                <a:gd name="connsiteY3" fmla="*/ 795929 h 1238015"/>
                <a:gd name="connsiteX4" fmla="*/ 5038078 w 5038078"/>
                <a:gd name="connsiteY4" fmla="*/ 1238015 h 1238015"/>
                <a:gd name="connsiteX5" fmla="*/ 0 w 5038078"/>
                <a:gd name="connsiteY5" fmla="*/ 1238015 h 1238015"/>
                <a:gd name="connsiteX6" fmla="*/ 19230 w 5038078"/>
                <a:gd name="connsiteY6" fmla="*/ 1159819 h 1238015"/>
                <a:gd name="connsiteX7" fmla="*/ 382219 w 5038078"/>
                <a:gd name="connsiteY7" fmla="*/ 334180 h 1238015"/>
                <a:gd name="connsiteX8" fmla="*/ 1315784 w 5038078"/>
                <a:gd name="connsiteY8" fmla="*/ 1388 h 1238015"/>
                <a:gd name="connsiteX9" fmla="*/ 1576991 w 5038078"/>
                <a:gd name="connsiteY9" fmla="*/ 210 h 1238015"/>
                <a:gd name="connsiteX0" fmla="*/ 0 w 5129518"/>
                <a:gd name="connsiteY0" fmla="*/ 1237805 h 1329245"/>
                <a:gd name="connsiteX1" fmla="*/ 19230 w 5129518"/>
                <a:gd name="connsiteY1" fmla="*/ 1159609 h 1329245"/>
                <a:gd name="connsiteX2" fmla="*/ 382219 w 5129518"/>
                <a:gd name="connsiteY2" fmla="*/ 333970 h 1329245"/>
                <a:gd name="connsiteX3" fmla="*/ 1315784 w 5129518"/>
                <a:gd name="connsiteY3" fmla="*/ 1178 h 1329245"/>
                <a:gd name="connsiteX4" fmla="*/ 1576991 w 5129518"/>
                <a:gd name="connsiteY4" fmla="*/ 0 h 1329245"/>
                <a:gd name="connsiteX5" fmla="*/ 3403320 w 5129518"/>
                <a:gd name="connsiteY5" fmla="*/ 271915 h 1329245"/>
                <a:gd name="connsiteX6" fmla="*/ 4672870 w 5129518"/>
                <a:gd name="connsiteY6" fmla="*/ 693394 h 1329245"/>
                <a:gd name="connsiteX7" fmla="*/ 5038078 w 5129518"/>
                <a:gd name="connsiteY7" fmla="*/ 795719 h 1329245"/>
                <a:gd name="connsiteX8" fmla="*/ 5129518 w 5129518"/>
                <a:gd name="connsiteY8" fmla="*/ 1329245 h 1329245"/>
                <a:gd name="connsiteX0" fmla="*/ 0 w 5129518"/>
                <a:gd name="connsiteY0" fmla="*/ 1237805 h 1329245"/>
                <a:gd name="connsiteX1" fmla="*/ 19230 w 5129518"/>
                <a:gd name="connsiteY1" fmla="*/ 1159609 h 1329245"/>
                <a:gd name="connsiteX2" fmla="*/ 382219 w 5129518"/>
                <a:gd name="connsiteY2" fmla="*/ 333970 h 1329245"/>
                <a:gd name="connsiteX3" fmla="*/ 1315784 w 5129518"/>
                <a:gd name="connsiteY3" fmla="*/ 1178 h 1329245"/>
                <a:gd name="connsiteX4" fmla="*/ 1576991 w 5129518"/>
                <a:gd name="connsiteY4" fmla="*/ 0 h 1329245"/>
                <a:gd name="connsiteX5" fmla="*/ 3403320 w 5129518"/>
                <a:gd name="connsiteY5" fmla="*/ 271915 h 1329245"/>
                <a:gd name="connsiteX6" fmla="*/ 4672870 w 5129518"/>
                <a:gd name="connsiteY6" fmla="*/ 693394 h 1329245"/>
                <a:gd name="connsiteX7" fmla="*/ 5038078 w 5129518"/>
                <a:gd name="connsiteY7" fmla="*/ 795719 h 1329245"/>
                <a:gd name="connsiteX8" fmla="*/ 5129518 w 5129518"/>
                <a:gd name="connsiteY8" fmla="*/ 1329245 h 1329245"/>
                <a:gd name="connsiteX0" fmla="*/ 0 w 5049689"/>
                <a:gd name="connsiteY0" fmla="*/ 1237805 h 1423588"/>
                <a:gd name="connsiteX1" fmla="*/ 19230 w 5049689"/>
                <a:gd name="connsiteY1" fmla="*/ 1159609 h 1423588"/>
                <a:gd name="connsiteX2" fmla="*/ 382219 w 5049689"/>
                <a:gd name="connsiteY2" fmla="*/ 333970 h 1423588"/>
                <a:gd name="connsiteX3" fmla="*/ 1315784 w 5049689"/>
                <a:gd name="connsiteY3" fmla="*/ 1178 h 1423588"/>
                <a:gd name="connsiteX4" fmla="*/ 1576991 w 5049689"/>
                <a:gd name="connsiteY4" fmla="*/ 0 h 1423588"/>
                <a:gd name="connsiteX5" fmla="*/ 3403320 w 5049689"/>
                <a:gd name="connsiteY5" fmla="*/ 271915 h 1423588"/>
                <a:gd name="connsiteX6" fmla="*/ 4672870 w 5049689"/>
                <a:gd name="connsiteY6" fmla="*/ 693394 h 1423588"/>
                <a:gd name="connsiteX7" fmla="*/ 5038078 w 5049689"/>
                <a:gd name="connsiteY7" fmla="*/ 795719 h 1423588"/>
                <a:gd name="connsiteX8" fmla="*/ 5049689 w 5049689"/>
                <a:gd name="connsiteY8" fmla="*/ 1423588 h 1423588"/>
                <a:gd name="connsiteX0" fmla="*/ 0 w 5038078"/>
                <a:gd name="connsiteY0" fmla="*/ 1237805 h 1237805"/>
                <a:gd name="connsiteX1" fmla="*/ 19230 w 5038078"/>
                <a:gd name="connsiteY1" fmla="*/ 1159609 h 1237805"/>
                <a:gd name="connsiteX2" fmla="*/ 382219 w 5038078"/>
                <a:gd name="connsiteY2" fmla="*/ 333970 h 1237805"/>
                <a:gd name="connsiteX3" fmla="*/ 1315784 w 5038078"/>
                <a:gd name="connsiteY3" fmla="*/ 1178 h 1237805"/>
                <a:gd name="connsiteX4" fmla="*/ 1576991 w 5038078"/>
                <a:gd name="connsiteY4" fmla="*/ 0 h 1237805"/>
                <a:gd name="connsiteX5" fmla="*/ 3403320 w 5038078"/>
                <a:gd name="connsiteY5" fmla="*/ 271915 h 1237805"/>
                <a:gd name="connsiteX6" fmla="*/ 4672870 w 5038078"/>
                <a:gd name="connsiteY6" fmla="*/ 693394 h 1237805"/>
                <a:gd name="connsiteX7" fmla="*/ 5038078 w 5038078"/>
                <a:gd name="connsiteY7" fmla="*/ 795719 h 1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38078" h="1237805">
                  <a:moveTo>
                    <a:pt x="0" y="1237805"/>
                  </a:moveTo>
                  <a:lnTo>
                    <a:pt x="19230" y="1159609"/>
                  </a:lnTo>
                  <a:cubicBezTo>
                    <a:pt x="96961" y="850027"/>
                    <a:pt x="191605" y="533778"/>
                    <a:pt x="382219" y="333970"/>
                  </a:cubicBezTo>
                  <a:cubicBezTo>
                    <a:pt x="619171" y="85526"/>
                    <a:pt x="977934" y="5774"/>
                    <a:pt x="1315784" y="1178"/>
                  </a:cubicBezTo>
                  <a:lnTo>
                    <a:pt x="1576991" y="0"/>
                  </a:lnTo>
                  <a:cubicBezTo>
                    <a:pt x="2190813" y="3698"/>
                    <a:pt x="2830589" y="57744"/>
                    <a:pt x="3403320" y="271915"/>
                  </a:cubicBezTo>
                  <a:cubicBezTo>
                    <a:pt x="3828046" y="430728"/>
                    <a:pt x="4248519" y="568281"/>
                    <a:pt x="4672870" y="693394"/>
                  </a:cubicBezTo>
                  <a:lnTo>
                    <a:pt x="5038078" y="795719"/>
                  </a:lnTo>
                </a:path>
              </a:pathLst>
            </a:custGeom>
            <a:noFill/>
            <a:ln w="190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Avenir Next LT Pro Light"/>
              </a:endParaRPr>
            </a:p>
          </p:txBody>
        </p:sp>
      </p:grpSp>
      <p:pic>
        <p:nvPicPr>
          <p:cNvPr id="9" name="圖片 8">
            <a:extLst>
              <a:ext uri="{FF2B5EF4-FFF2-40B4-BE49-F238E27FC236}">
                <a16:creationId xmlns:a16="http://schemas.microsoft.com/office/drawing/2014/main" id="{14704B63-16C8-C943-9ACE-1F03F462D6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652" y="321480"/>
            <a:ext cx="2451101" cy="2475013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787F5E61-450C-F246-9416-6FF9C8FF77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0845" y="3464368"/>
            <a:ext cx="2616200" cy="267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08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54EC9E2-6527-C440-A5A3-7407793E6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MO" dirty="0">
                <a:latin typeface="PingFang SC Light" panose="020B0300000000000000" pitchFamily="34" charset="-122"/>
                <a:ea typeface="PingFang SC Light" panose="020B0300000000000000" pitchFamily="34" charset="-122"/>
              </a:rPr>
              <a:t>MR </a:t>
            </a:r>
            <a:r>
              <a:rPr lang="zh-TW" altLang="zh-MO" dirty="0">
                <a:latin typeface="PingFang SC Light" panose="020B0300000000000000" pitchFamily="34" charset="-122"/>
                <a:ea typeface="PingFang SC Light" panose="020B0300000000000000" pitchFamily="34" charset="-122"/>
              </a:rPr>
              <a:t>混合實境</a:t>
            </a:r>
            <a:br>
              <a:rPr lang="zh-TW" altLang="zh-MO" dirty="0">
                <a:latin typeface="PingFang SC Light" panose="020B0300000000000000" pitchFamily="34" charset="-122"/>
                <a:ea typeface="PingFang SC Light" panose="020B0300000000000000" pitchFamily="34" charset="-122"/>
              </a:rPr>
            </a:br>
            <a:endParaRPr kumimoji="1" lang="zh-MO" altLang="en-US" dirty="0">
              <a:latin typeface="PingFang SC Light" panose="020B0300000000000000" pitchFamily="34" charset="-122"/>
              <a:ea typeface="PingFang SC Light" panose="020B0300000000000000" pitchFamily="34" charset="-122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0D3059D-E475-6846-946D-A240107C63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186108"/>
            <a:ext cx="7449671" cy="3818083"/>
          </a:xfrm>
        </p:spPr>
        <p:txBody>
          <a:bodyPr/>
          <a:lstStyle/>
          <a:p>
            <a:pPr fontAlgn="base"/>
            <a:r>
              <a:rPr lang="zh-TW" altLang="zh-MO" dirty="0"/>
              <a:t>英文全名為</a:t>
            </a:r>
            <a:r>
              <a:rPr lang="en-US" altLang="zh-MO" dirty="0"/>
              <a:t>Mixed Reality</a:t>
            </a:r>
            <a:r>
              <a:rPr lang="zh-TW" altLang="zh-MO" dirty="0"/>
              <a:t>，簡單來說是</a:t>
            </a:r>
            <a:r>
              <a:rPr lang="en-US" altLang="zh-MO" dirty="0"/>
              <a:t>AR</a:t>
            </a:r>
            <a:r>
              <a:rPr lang="zh-TW" altLang="zh-MO" dirty="0"/>
              <a:t>和</a:t>
            </a:r>
            <a:r>
              <a:rPr lang="en-US" altLang="zh-MO" dirty="0"/>
              <a:t>VR</a:t>
            </a:r>
            <a:r>
              <a:rPr lang="zh-TW" altLang="zh-MO" dirty="0"/>
              <a:t>的融合，一般也會搭配頭戴顯示器，但是使用者看到的是現實環境，額外再堆疊出虛擬的物件，雖然</a:t>
            </a:r>
            <a:r>
              <a:rPr lang="en-US" altLang="zh-MO" dirty="0"/>
              <a:t>MR</a:t>
            </a:r>
            <a:r>
              <a:rPr lang="zh-TW" altLang="zh-MO" dirty="0"/>
              <a:t>和</a:t>
            </a:r>
            <a:r>
              <a:rPr lang="en-US" altLang="zh-MO" dirty="0"/>
              <a:t>AR</a:t>
            </a:r>
            <a:r>
              <a:rPr lang="zh-TW" altLang="zh-MO" dirty="0"/>
              <a:t>很相似，但它更強調的更是現實與虛擬的混合。</a:t>
            </a:r>
          </a:p>
          <a:p>
            <a:endParaRPr kumimoji="1" lang="zh-MO" altLang="en-US" dirty="0"/>
          </a:p>
        </p:txBody>
      </p:sp>
    </p:spTree>
    <p:extLst>
      <p:ext uri="{BB962C8B-B14F-4D97-AF65-F5344CB8AC3E}">
        <p14:creationId xmlns:p14="http://schemas.microsoft.com/office/powerpoint/2010/main" val="4078364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54EC9E2-6527-C440-A5A3-7407793E6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MO" dirty="0">
                <a:latin typeface="PingFang TC Light" panose="020B0300000000000000" pitchFamily="34" charset="-120"/>
                <a:ea typeface="PingFang TC Light" panose="020B0300000000000000" pitchFamily="34" charset="-120"/>
              </a:rPr>
              <a:t>XR </a:t>
            </a:r>
            <a:r>
              <a:rPr lang="zh-TW" altLang="zh-MO" dirty="0">
                <a:latin typeface="PingFang TC Light" panose="020B0300000000000000" pitchFamily="34" charset="-120"/>
                <a:ea typeface="PingFang TC Light" panose="020B0300000000000000" pitchFamily="34" charset="-120"/>
              </a:rPr>
              <a:t>延展實境</a:t>
            </a:r>
            <a:endParaRPr kumimoji="1" lang="zh-MO" altLang="en-US" dirty="0">
              <a:latin typeface="PingFang TC Light" panose="020B0300000000000000" pitchFamily="34" charset="-120"/>
              <a:ea typeface="PingFang TC Light" panose="020B0300000000000000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0D3059D-E475-6846-946D-A240107C63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186108"/>
            <a:ext cx="7449671" cy="3818083"/>
          </a:xfrm>
        </p:spPr>
        <p:txBody>
          <a:bodyPr/>
          <a:lstStyle/>
          <a:p>
            <a:pPr fontAlgn="base"/>
            <a:r>
              <a:rPr lang="zh-TW" altLang="zh-MO" dirty="0"/>
              <a:t>英文全名為</a:t>
            </a:r>
            <a:r>
              <a:rPr lang="en-US" altLang="zh-MO" dirty="0"/>
              <a:t>X-Reality</a:t>
            </a:r>
            <a:r>
              <a:rPr lang="zh-TW" altLang="zh-MO" dirty="0"/>
              <a:t>或</a:t>
            </a:r>
            <a:r>
              <a:rPr lang="en-US" altLang="zh-MO" dirty="0"/>
              <a:t>Cross Reality</a:t>
            </a:r>
            <a:r>
              <a:rPr lang="zh-TW" altLang="zh-MO" dirty="0"/>
              <a:t>，也有人稱呼為</a:t>
            </a:r>
            <a:r>
              <a:rPr lang="en-US" altLang="zh-MO" dirty="0"/>
              <a:t>Extended Reality</a:t>
            </a:r>
            <a:r>
              <a:rPr lang="zh-TW" altLang="zh-MO" dirty="0"/>
              <a:t>，基本只要是</a:t>
            </a:r>
            <a:r>
              <a:rPr lang="en-US" altLang="zh-MO" dirty="0"/>
              <a:t>AR</a:t>
            </a:r>
            <a:r>
              <a:rPr lang="zh-TW" altLang="zh-MO" dirty="0"/>
              <a:t>、</a:t>
            </a:r>
            <a:r>
              <a:rPr lang="en-US" altLang="zh-MO" dirty="0"/>
              <a:t>VR</a:t>
            </a:r>
            <a:r>
              <a:rPr lang="zh-TW" altLang="zh-MO" dirty="0"/>
              <a:t>、</a:t>
            </a:r>
            <a:r>
              <a:rPr lang="en-US" altLang="zh-MO" dirty="0"/>
              <a:t>MR</a:t>
            </a:r>
            <a:r>
              <a:rPr lang="zh-TW" altLang="zh-MO" dirty="0"/>
              <a:t>等任何包含所有的現實與虛擬融合的技術，都可以視為</a:t>
            </a:r>
            <a:r>
              <a:rPr lang="en-US" altLang="zh-MO" dirty="0"/>
              <a:t>XR</a:t>
            </a:r>
            <a:r>
              <a:rPr lang="zh-TW" altLang="zh-MO" dirty="0"/>
              <a:t>的一部份。</a:t>
            </a:r>
          </a:p>
        </p:txBody>
      </p:sp>
    </p:spTree>
    <p:extLst>
      <p:ext uri="{BB962C8B-B14F-4D97-AF65-F5344CB8AC3E}">
        <p14:creationId xmlns:p14="http://schemas.microsoft.com/office/powerpoint/2010/main" val="38498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6EF5A53-0A64-4CA5-B9C7-1CB97CB5C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18382" y="6244836"/>
            <a:ext cx="3025617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34ABFBEA-4EB0-4D02-A2C0-1733CD3D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88126"/>
            <a:ext cx="336369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9E083F6-57F4-487B-A766-EA0462B1E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2094" y="6144069"/>
            <a:ext cx="3313703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7A18C9FB-EC4C-4DAE-8F7D-C6E5AF607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0B0D064-49EC-422C-B83B-1EF0154627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7894621" y="-487379"/>
            <a:ext cx="762001" cy="1736756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7BD10BA-973B-4A2D-B0D3-232F303EE6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5829359"/>
            <a:ext cx="3250405" cy="1028642"/>
            <a:chOff x="7153921" y="5829359"/>
            <a:chExt cx="5038079" cy="1028642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87A88DB-DE70-4706-9273-203D5AD3C6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63906" y="5913098"/>
              <a:ext cx="4228094" cy="944903"/>
            </a:xfrm>
            <a:custGeom>
              <a:avLst/>
              <a:gdLst>
                <a:gd name="connsiteX0" fmla="*/ 1673074 w 4228094"/>
                <a:gd name="connsiteY0" fmla="*/ 230 h 1137038"/>
                <a:gd name="connsiteX1" fmla="*/ 3676781 w 4228094"/>
                <a:gd name="connsiteY1" fmla="*/ 298555 h 1137038"/>
                <a:gd name="connsiteX2" fmla="*/ 4025527 w 4228094"/>
                <a:gd name="connsiteY2" fmla="*/ 425010 h 1137038"/>
                <a:gd name="connsiteX3" fmla="*/ 4228094 w 4228094"/>
                <a:gd name="connsiteY3" fmla="*/ 494088 h 1137038"/>
                <a:gd name="connsiteX4" fmla="*/ 4228094 w 4228094"/>
                <a:gd name="connsiteY4" fmla="*/ 1137038 h 1137038"/>
                <a:gd name="connsiteX5" fmla="*/ 0 w 4228094"/>
                <a:gd name="connsiteY5" fmla="*/ 1137038 h 1137038"/>
                <a:gd name="connsiteX6" fmla="*/ 18109 w 4228094"/>
                <a:gd name="connsiteY6" fmla="*/ 1068877 h 1137038"/>
                <a:gd name="connsiteX7" fmla="*/ 362264 w 4228094"/>
                <a:gd name="connsiteY7" fmla="*/ 366637 h 1137038"/>
                <a:gd name="connsiteX8" fmla="*/ 1386499 w 4228094"/>
                <a:gd name="connsiteY8" fmla="*/ 1522 h 1137038"/>
                <a:gd name="connsiteX9" fmla="*/ 1673074 w 4228094"/>
                <a:gd name="connsiteY9" fmla="*/ 230 h 1137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28094" h="1137038">
                  <a:moveTo>
                    <a:pt x="1673074" y="230"/>
                  </a:moveTo>
                  <a:cubicBezTo>
                    <a:pt x="2346512" y="4287"/>
                    <a:pt x="3048424" y="63583"/>
                    <a:pt x="3676781" y="298555"/>
                  </a:cubicBezTo>
                  <a:cubicBezTo>
                    <a:pt x="3793275" y="342114"/>
                    <a:pt x="3909477" y="384216"/>
                    <a:pt x="4025527" y="425010"/>
                  </a:cubicBezTo>
                  <a:lnTo>
                    <a:pt x="4228094" y="494088"/>
                  </a:lnTo>
                  <a:lnTo>
                    <a:pt x="4228094" y="1137038"/>
                  </a:lnTo>
                  <a:lnTo>
                    <a:pt x="0" y="1137038"/>
                  </a:lnTo>
                  <a:lnTo>
                    <a:pt x="18109" y="1068877"/>
                  </a:lnTo>
                  <a:cubicBezTo>
                    <a:pt x="95047" y="799139"/>
                    <a:pt x="194962" y="542008"/>
                    <a:pt x="362264" y="366637"/>
                  </a:cubicBezTo>
                  <a:cubicBezTo>
                    <a:pt x="622229" y="94062"/>
                    <a:pt x="1015836" y="6565"/>
                    <a:pt x="1386499" y="1522"/>
                  </a:cubicBezTo>
                  <a:cubicBezTo>
                    <a:pt x="1481245" y="198"/>
                    <a:pt x="1576869" y="-349"/>
                    <a:pt x="1673074" y="2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500">
                <a:solidFill>
                  <a:schemeClr val="bg1"/>
                </a:solidFill>
                <a:latin typeface="Avenir Next LT Pro" panose="020B0504020202020204" pitchFamily="34" charset="0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A99C8FD-E836-4A5D-A41C-145B88F0E2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153921" y="5829359"/>
              <a:ext cx="5038078" cy="1028642"/>
            </a:xfrm>
            <a:custGeom>
              <a:avLst/>
              <a:gdLst>
                <a:gd name="connsiteX0" fmla="*/ 1576991 w 5038078"/>
                <a:gd name="connsiteY0" fmla="*/ 210 h 1238015"/>
                <a:gd name="connsiteX1" fmla="*/ 3403320 w 5038078"/>
                <a:gd name="connsiteY1" fmla="*/ 272125 h 1238015"/>
                <a:gd name="connsiteX2" fmla="*/ 4672870 w 5038078"/>
                <a:gd name="connsiteY2" fmla="*/ 693604 h 1238015"/>
                <a:gd name="connsiteX3" fmla="*/ 5038078 w 5038078"/>
                <a:gd name="connsiteY3" fmla="*/ 795929 h 1238015"/>
                <a:gd name="connsiteX4" fmla="*/ 5038078 w 5038078"/>
                <a:gd name="connsiteY4" fmla="*/ 1238015 h 1238015"/>
                <a:gd name="connsiteX5" fmla="*/ 0 w 5038078"/>
                <a:gd name="connsiteY5" fmla="*/ 1238015 h 1238015"/>
                <a:gd name="connsiteX6" fmla="*/ 19230 w 5038078"/>
                <a:gd name="connsiteY6" fmla="*/ 1159819 h 1238015"/>
                <a:gd name="connsiteX7" fmla="*/ 382219 w 5038078"/>
                <a:gd name="connsiteY7" fmla="*/ 334180 h 1238015"/>
                <a:gd name="connsiteX8" fmla="*/ 1315784 w 5038078"/>
                <a:gd name="connsiteY8" fmla="*/ 1388 h 1238015"/>
                <a:gd name="connsiteX9" fmla="*/ 1576991 w 5038078"/>
                <a:gd name="connsiteY9" fmla="*/ 210 h 1238015"/>
                <a:gd name="connsiteX0" fmla="*/ 0 w 5129518"/>
                <a:gd name="connsiteY0" fmla="*/ 1237805 h 1329245"/>
                <a:gd name="connsiteX1" fmla="*/ 19230 w 5129518"/>
                <a:gd name="connsiteY1" fmla="*/ 1159609 h 1329245"/>
                <a:gd name="connsiteX2" fmla="*/ 382219 w 5129518"/>
                <a:gd name="connsiteY2" fmla="*/ 333970 h 1329245"/>
                <a:gd name="connsiteX3" fmla="*/ 1315784 w 5129518"/>
                <a:gd name="connsiteY3" fmla="*/ 1178 h 1329245"/>
                <a:gd name="connsiteX4" fmla="*/ 1576991 w 5129518"/>
                <a:gd name="connsiteY4" fmla="*/ 0 h 1329245"/>
                <a:gd name="connsiteX5" fmla="*/ 3403320 w 5129518"/>
                <a:gd name="connsiteY5" fmla="*/ 271915 h 1329245"/>
                <a:gd name="connsiteX6" fmla="*/ 4672870 w 5129518"/>
                <a:gd name="connsiteY6" fmla="*/ 693394 h 1329245"/>
                <a:gd name="connsiteX7" fmla="*/ 5038078 w 5129518"/>
                <a:gd name="connsiteY7" fmla="*/ 795719 h 1329245"/>
                <a:gd name="connsiteX8" fmla="*/ 5129518 w 5129518"/>
                <a:gd name="connsiteY8" fmla="*/ 1329245 h 1329245"/>
                <a:gd name="connsiteX0" fmla="*/ 0 w 5129518"/>
                <a:gd name="connsiteY0" fmla="*/ 1237805 h 1329245"/>
                <a:gd name="connsiteX1" fmla="*/ 19230 w 5129518"/>
                <a:gd name="connsiteY1" fmla="*/ 1159609 h 1329245"/>
                <a:gd name="connsiteX2" fmla="*/ 382219 w 5129518"/>
                <a:gd name="connsiteY2" fmla="*/ 333970 h 1329245"/>
                <a:gd name="connsiteX3" fmla="*/ 1315784 w 5129518"/>
                <a:gd name="connsiteY3" fmla="*/ 1178 h 1329245"/>
                <a:gd name="connsiteX4" fmla="*/ 1576991 w 5129518"/>
                <a:gd name="connsiteY4" fmla="*/ 0 h 1329245"/>
                <a:gd name="connsiteX5" fmla="*/ 3403320 w 5129518"/>
                <a:gd name="connsiteY5" fmla="*/ 271915 h 1329245"/>
                <a:gd name="connsiteX6" fmla="*/ 4672870 w 5129518"/>
                <a:gd name="connsiteY6" fmla="*/ 693394 h 1329245"/>
                <a:gd name="connsiteX7" fmla="*/ 5038078 w 5129518"/>
                <a:gd name="connsiteY7" fmla="*/ 795719 h 1329245"/>
                <a:gd name="connsiteX8" fmla="*/ 5129518 w 5129518"/>
                <a:gd name="connsiteY8" fmla="*/ 1329245 h 1329245"/>
                <a:gd name="connsiteX0" fmla="*/ 0 w 5049689"/>
                <a:gd name="connsiteY0" fmla="*/ 1237805 h 1423588"/>
                <a:gd name="connsiteX1" fmla="*/ 19230 w 5049689"/>
                <a:gd name="connsiteY1" fmla="*/ 1159609 h 1423588"/>
                <a:gd name="connsiteX2" fmla="*/ 382219 w 5049689"/>
                <a:gd name="connsiteY2" fmla="*/ 333970 h 1423588"/>
                <a:gd name="connsiteX3" fmla="*/ 1315784 w 5049689"/>
                <a:gd name="connsiteY3" fmla="*/ 1178 h 1423588"/>
                <a:gd name="connsiteX4" fmla="*/ 1576991 w 5049689"/>
                <a:gd name="connsiteY4" fmla="*/ 0 h 1423588"/>
                <a:gd name="connsiteX5" fmla="*/ 3403320 w 5049689"/>
                <a:gd name="connsiteY5" fmla="*/ 271915 h 1423588"/>
                <a:gd name="connsiteX6" fmla="*/ 4672870 w 5049689"/>
                <a:gd name="connsiteY6" fmla="*/ 693394 h 1423588"/>
                <a:gd name="connsiteX7" fmla="*/ 5038078 w 5049689"/>
                <a:gd name="connsiteY7" fmla="*/ 795719 h 1423588"/>
                <a:gd name="connsiteX8" fmla="*/ 5049689 w 5049689"/>
                <a:gd name="connsiteY8" fmla="*/ 1423588 h 1423588"/>
                <a:gd name="connsiteX0" fmla="*/ 0 w 5038078"/>
                <a:gd name="connsiteY0" fmla="*/ 1237805 h 1237805"/>
                <a:gd name="connsiteX1" fmla="*/ 19230 w 5038078"/>
                <a:gd name="connsiteY1" fmla="*/ 1159609 h 1237805"/>
                <a:gd name="connsiteX2" fmla="*/ 382219 w 5038078"/>
                <a:gd name="connsiteY2" fmla="*/ 333970 h 1237805"/>
                <a:gd name="connsiteX3" fmla="*/ 1315784 w 5038078"/>
                <a:gd name="connsiteY3" fmla="*/ 1178 h 1237805"/>
                <a:gd name="connsiteX4" fmla="*/ 1576991 w 5038078"/>
                <a:gd name="connsiteY4" fmla="*/ 0 h 1237805"/>
                <a:gd name="connsiteX5" fmla="*/ 3403320 w 5038078"/>
                <a:gd name="connsiteY5" fmla="*/ 271915 h 1237805"/>
                <a:gd name="connsiteX6" fmla="*/ 4672870 w 5038078"/>
                <a:gd name="connsiteY6" fmla="*/ 693394 h 1237805"/>
                <a:gd name="connsiteX7" fmla="*/ 5038078 w 5038078"/>
                <a:gd name="connsiteY7" fmla="*/ 795719 h 1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38078" h="1237805">
                  <a:moveTo>
                    <a:pt x="0" y="1237805"/>
                  </a:moveTo>
                  <a:lnTo>
                    <a:pt x="19230" y="1159609"/>
                  </a:lnTo>
                  <a:cubicBezTo>
                    <a:pt x="96961" y="850027"/>
                    <a:pt x="191605" y="533778"/>
                    <a:pt x="382219" y="333970"/>
                  </a:cubicBezTo>
                  <a:cubicBezTo>
                    <a:pt x="619171" y="85526"/>
                    <a:pt x="977934" y="5774"/>
                    <a:pt x="1315784" y="1178"/>
                  </a:cubicBezTo>
                  <a:lnTo>
                    <a:pt x="1576991" y="0"/>
                  </a:lnTo>
                  <a:cubicBezTo>
                    <a:pt x="2190813" y="3698"/>
                    <a:pt x="2830589" y="57744"/>
                    <a:pt x="3403320" y="271915"/>
                  </a:cubicBezTo>
                  <a:cubicBezTo>
                    <a:pt x="3828046" y="430728"/>
                    <a:pt x="4248519" y="568281"/>
                    <a:pt x="4672870" y="693394"/>
                  </a:cubicBezTo>
                  <a:lnTo>
                    <a:pt x="5038078" y="795719"/>
                  </a:lnTo>
                </a:path>
              </a:pathLst>
            </a:custGeom>
            <a:noFill/>
            <a:ln w="190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Avenir Next LT Pro Light"/>
              </a:endParaRPr>
            </a:p>
          </p:txBody>
        </p:sp>
      </p:grpSp>
      <p:pic>
        <p:nvPicPr>
          <p:cNvPr id="5" name="內容版面配置區 4" descr="一張含有 室內 的圖片&#10;&#10;自動產生的描述">
            <a:extLst>
              <a:ext uri="{FF2B5EF4-FFF2-40B4-BE49-F238E27FC236}">
                <a16:creationId xmlns:a16="http://schemas.microsoft.com/office/drawing/2014/main" id="{B1C211A8-180F-6147-AB9B-FFF0A2441B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728" y="484053"/>
            <a:ext cx="3926598" cy="2944947"/>
          </a:xfrm>
          <a:prstGeom prst="rect">
            <a:avLst/>
          </a:prstGeom>
        </p:spPr>
      </p:pic>
      <p:pic>
        <p:nvPicPr>
          <p:cNvPr id="7" name="圖片 6" descr="一張含有 室內, 地板, 牆, 天花板 的圖片&#10;&#10;自動產生的描述">
            <a:extLst>
              <a:ext uri="{FF2B5EF4-FFF2-40B4-BE49-F238E27FC236}">
                <a16:creationId xmlns:a16="http://schemas.microsoft.com/office/drawing/2014/main" id="{BB55C2B2-EF11-704E-925C-9E423E2C5F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6542" y="2939629"/>
            <a:ext cx="4887458" cy="3665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541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一張含有 天花板 的圖片&#10;&#10;自動產生的描述">
            <a:extLst>
              <a:ext uri="{FF2B5EF4-FFF2-40B4-BE49-F238E27FC236}">
                <a16:creationId xmlns:a16="http://schemas.microsoft.com/office/drawing/2014/main" id="{37CC4E8F-66FA-D64D-8BAD-C7E8A6FFCE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1770" y="3429000"/>
            <a:ext cx="6602230" cy="4397188"/>
          </a:xfrm>
          <a:prstGeom prst="rect">
            <a:avLst/>
          </a:prstGeom>
        </p:spPr>
      </p:pic>
      <p:pic>
        <p:nvPicPr>
          <p:cNvPr id="7" name="圖片 6" descr="一張含有 文字, 游泳 的圖片&#10;&#10;自動產生的描述">
            <a:extLst>
              <a:ext uri="{FF2B5EF4-FFF2-40B4-BE49-F238E27FC236}">
                <a16:creationId xmlns:a16="http://schemas.microsoft.com/office/drawing/2014/main" id="{2F9157D0-8F12-4442-B2CA-5495EB027B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45459"/>
            <a:ext cx="7020060" cy="4182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979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一張含有 電子用品 的圖片&#10;&#10;自動產生的描述">
            <a:extLst>
              <a:ext uri="{FF2B5EF4-FFF2-40B4-BE49-F238E27FC236}">
                <a16:creationId xmlns:a16="http://schemas.microsoft.com/office/drawing/2014/main" id="{EBDE50B4-EE25-9D4D-85FF-56E19E983C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4" r="5754"/>
          <a:stretch/>
        </p:blipFill>
        <p:spPr>
          <a:xfrm>
            <a:off x="4087896" y="3263116"/>
            <a:ext cx="5056104" cy="3594884"/>
          </a:xfrm>
          <a:prstGeom prst="rect">
            <a:avLst/>
          </a:prstGeom>
        </p:spPr>
      </p:pic>
      <p:pic>
        <p:nvPicPr>
          <p:cNvPr id="9" name="圖片 8" descr="一張含有 綠色, 選手 的圖片&#10;&#10;自動產生的描述">
            <a:extLst>
              <a:ext uri="{FF2B5EF4-FFF2-40B4-BE49-F238E27FC236}">
                <a16:creationId xmlns:a16="http://schemas.microsoft.com/office/drawing/2014/main" id="{F5F62C81-356F-8B45-96F3-F23545C376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02" r="10656" b="2"/>
          <a:stretch/>
        </p:blipFill>
        <p:spPr>
          <a:xfrm>
            <a:off x="1315747" y="10"/>
            <a:ext cx="5070673" cy="3920034"/>
          </a:xfrm>
          <a:custGeom>
            <a:avLst/>
            <a:gdLst/>
            <a:ahLst/>
            <a:cxnLst/>
            <a:rect l="l" t="t" r="r" b="b"/>
            <a:pathLst>
              <a:path w="4113440" h="3920044">
                <a:moveTo>
                  <a:pt x="0" y="0"/>
                </a:moveTo>
                <a:lnTo>
                  <a:pt x="4113440" y="0"/>
                </a:lnTo>
                <a:lnTo>
                  <a:pt x="4113440" y="3103224"/>
                </a:lnTo>
                <a:lnTo>
                  <a:pt x="2157388" y="3103224"/>
                </a:lnTo>
                <a:lnTo>
                  <a:pt x="2157388" y="3920044"/>
                </a:lnTo>
                <a:lnTo>
                  <a:pt x="0" y="3920044"/>
                </a:lnTo>
                <a:close/>
              </a:path>
            </a:pathLst>
          </a:cu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806692FB-8FCB-4B46-A077-B6132E789B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7070" y="160868"/>
            <a:ext cx="2516279" cy="2941382"/>
          </a:xfrm>
          <a:prstGeom prst="rect">
            <a:avLst/>
          </a:prstGeom>
          <a:solidFill>
            <a:srgbClr val="C34D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0FC960A-022A-4742-832C-FCE8ABEAB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649" y="4069977"/>
            <a:ext cx="1074446" cy="2019928"/>
          </a:xfrm>
          <a:prstGeom prst="rect">
            <a:avLst/>
          </a:prstGeom>
          <a:solidFill>
            <a:srgbClr val="C34D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內容版面配置區 4" descr="一張含有 文字, 個人, 男人, 黑色 的圖片&#10;&#10;自動產生的描述">
            <a:extLst>
              <a:ext uri="{FF2B5EF4-FFF2-40B4-BE49-F238E27FC236}">
                <a16:creationId xmlns:a16="http://schemas.microsoft.com/office/drawing/2014/main" id="{DFE44F9F-7125-C840-9331-3E4CC3401CF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064" r="4312" b="-4"/>
          <a:stretch/>
        </p:blipFill>
        <p:spPr>
          <a:xfrm>
            <a:off x="1315747" y="4069977"/>
            <a:ext cx="2651498" cy="2019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478656"/>
      </p:ext>
    </p:extLst>
  </p:cSld>
  <p:clrMapOvr>
    <a:masterClrMapping/>
  </p:clrMapOvr>
</p:sld>
</file>

<file path=ppt/theme/theme1.xml><?xml version="1.0" encoding="utf-8"?>
<a:theme xmlns:a="http://schemas.openxmlformats.org/drawingml/2006/main" name="PebbleVTI">
  <a:themeElements>
    <a:clrScheme name="AnalogousFromDarkSeedLeftStep">
      <a:dk1>
        <a:srgbClr val="000000"/>
      </a:dk1>
      <a:lt1>
        <a:srgbClr val="FFFFFF"/>
      </a:lt1>
      <a:dk2>
        <a:srgbClr val="1A1E2F"/>
      </a:dk2>
      <a:lt2>
        <a:srgbClr val="F0F3F2"/>
      </a:lt2>
      <a:accent1>
        <a:srgbClr val="C34D88"/>
      </a:accent1>
      <a:accent2>
        <a:srgbClr val="B13BA7"/>
      </a:accent2>
      <a:accent3>
        <a:srgbClr val="9C4DC3"/>
      </a:accent3>
      <a:accent4>
        <a:srgbClr val="593BB1"/>
      </a:accent4>
      <a:accent5>
        <a:srgbClr val="4D60C3"/>
      </a:accent5>
      <a:accent6>
        <a:srgbClr val="3B80B1"/>
      </a:accent6>
      <a:hlink>
        <a:srgbClr val="5E5EC9"/>
      </a:hlink>
      <a:folHlink>
        <a:srgbClr val="7F7F7F"/>
      </a:folHlink>
    </a:clrScheme>
    <a:fontScheme name="Custom 4">
      <a:majorFont>
        <a:latin typeface="Sitka Subheading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ebbleVTI" id="{8B4DB91D-6BB4-4BA3-973A-733D3AF2680E}" vid="{9A19CF0D-2077-4BF4-BAA5-86934C336D5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989</Words>
  <Application>Microsoft Macintosh PowerPoint</Application>
  <PresentationFormat>如螢幕大小 (4:3)</PresentationFormat>
  <Paragraphs>60</Paragraphs>
  <Slides>43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43</vt:i4>
      </vt:variant>
    </vt:vector>
  </HeadingPairs>
  <TitlesOfParts>
    <vt:vector size="51" baseType="lpstr">
      <vt:lpstr>PingFang SC</vt:lpstr>
      <vt:lpstr>PINGFANG SC LIGHT</vt:lpstr>
      <vt:lpstr>PINGFANG TC LIGHT</vt:lpstr>
      <vt:lpstr>Arial</vt:lpstr>
      <vt:lpstr>Avenir Next LT Pro</vt:lpstr>
      <vt:lpstr>Avenir Next LT Pro Light</vt:lpstr>
      <vt:lpstr>Sitka Subheading</vt:lpstr>
      <vt:lpstr>PebbleVTI</vt:lpstr>
      <vt:lpstr>VR ，AR，MR 與 XR</vt:lpstr>
      <vt:lpstr>PowerPoint 簡報</vt:lpstr>
      <vt:lpstr>AR 擴增實境 </vt:lpstr>
      <vt:lpstr>VR 虛擬實境</vt:lpstr>
      <vt:lpstr>MR 混合實境 </vt:lpstr>
      <vt:lpstr>XR 延展實境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Quest 2</vt:lpstr>
      <vt:lpstr>分組討論（10min）及匯報(每組3min)</vt:lpstr>
      <vt:lpstr>手指動作捕捉</vt:lpstr>
      <vt:lpstr>手指感覺</vt:lpstr>
      <vt:lpstr>REDAY PLAYER ONE</vt:lpstr>
      <vt:lpstr>身體感覺</vt:lpstr>
      <vt:lpstr>VR 應用： </vt:lpstr>
      <vt:lpstr>情境體驗</vt:lpstr>
      <vt:lpstr>A R</vt:lpstr>
      <vt:lpstr>PowerPoint 簡報</vt:lpstr>
      <vt:lpstr>PowerPoint 簡報</vt:lpstr>
      <vt:lpstr>PowerPoint 簡報</vt:lpstr>
      <vt:lpstr>PowerPoint 簡報</vt:lpstr>
      <vt:lpstr>PowerPoint 簡報</vt:lpstr>
      <vt:lpstr>SLAM</vt:lpstr>
      <vt:lpstr>圖像辨識</vt:lpstr>
      <vt:lpstr>物體辨識</vt:lpstr>
      <vt:lpstr>LBS</vt:lpstr>
      <vt:lpstr>臉部辨識</vt:lpstr>
      <vt:lpstr>3D SCAN</vt:lpstr>
      <vt:lpstr>Game</vt:lpstr>
      <vt:lpstr>PowerPoint 簡報</vt:lpstr>
      <vt:lpstr>HOLOLENS 2</vt:lpstr>
      <vt:lpstr>PowerPoint 簡報</vt:lpstr>
      <vt:lpstr>分組討論（10min）及匯報(每組3min)</vt:lpstr>
      <vt:lpstr>AR 製作示範及體驗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VR ，AR與MR</dc:title>
  <dc:creator>梁思聰</dc:creator>
  <cp:lastModifiedBy>梁思聰</cp:lastModifiedBy>
  <cp:revision>18</cp:revision>
  <dcterms:created xsi:type="dcterms:W3CDTF">2021-01-28T23:50:54Z</dcterms:created>
  <dcterms:modified xsi:type="dcterms:W3CDTF">2021-03-11T10:13:02Z</dcterms:modified>
</cp:coreProperties>
</file>